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6" r:id="rId3"/>
    <p:sldId id="400" r:id="rId5"/>
    <p:sldId id="401" r:id="rId6"/>
    <p:sldId id="306" r:id="rId7"/>
    <p:sldId id="307" r:id="rId8"/>
    <p:sldId id="350" r:id="rId9"/>
    <p:sldId id="351" r:id="rId10"/>
    <p:sldId id="352" r:id="rId11"/>
    <p:sldId id="353" r:id="rId12"/>
    <p:sldId id="354" r:id="rId13"/>
    <p:sldId id="355" r:id="rId14"/>
    <p:sldId id="357" r:id="rId15"/>
    <p:sldId id="356" r:id="rId16"/>
    <p:sldId id="381" r:id="rId17"/>
    <p:sldId id="377" r:id="rId18"/>
    <p:sldId id="378" r:id="rId19"/>
    <p:sldId id="379" r:id="rId20"/>
    <p:sldId id="380" r:id="rId21"/>
    <p:sldId id="382" r:id="rId22"/>
    <p:sldId id="384" r:id="rId23"/>
    <p:sldId id="383" r:id="rId24"/>
    <p:sldId id="335" r:id="rId25"/>
    <p:sldId id="336" r:id="rId26"/>
    <p:sldId id="337" r:id="rId27"/>
    <p:sldId id="397" r:id="rId28"/>
    <p:sldId id="398" r:id="rId29"/>
    <p:sldId id="399" r:id="rId30"/>
    <p:sldId id="396" r:id="rId31"/>
    <p:sldId id="340" r:id="rId32"/>
    <p:sldId id="358" r:id="rId33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47C"/>
    <a:srgbClr val="B5DBE6"/>
    <a:srgbClr val="2DB2A4"/>
    <a:srgbClr val="F77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53" autoAdjust="0"/>
  </p:normalViewPr>
  <p:slideViewPr>
    <p:cSldViewPr showGuides="1">
      <p:cViewPr varScale="1">
        <p:scale>
          <a:sx n="48" d="100"/>
          <a:sy n="48" d="100"/>
        </p:scale>
        <p:origin x="60" y="300"/>
      </p:cViewPr>
      <p:guideLst>
        <p:guide orient="horz" pos="2268"/>
        <p:guide pos="50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9F697-7B3E-4B61-BA36-BBED2B7961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在前三个较小的数据集上面评估</a:t>
            </a:r>
            <a:r>
              <a:rPr lang="en-US" altLang="zh-CN" dirty="0" err="1" smtClean="0"/>
              <a:t>Xfer</a:t>
            </a:r>
            <a:r>
              <a:rPr lang="en-US" altLang="zh-CN" dirty="0" smtClean="0"/>
              <a:t>-to-one 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Dist-Samp</a:t>
            </a:r>
            <a:r>
              <a:rPr lang="zh-CN" altLang="en-US" dirty="0" smtClean="0"/>
              <a:t>以及</a:t>
            </a:r>
            <a:r>
              <a:rPr lang="en-US" altLang="zh-CN" dirty="0" err="1" smtClean="0"/>
              <a:t>DistR</a:t>
            </a:r>
            <a:r>
              <a:rPr lang="zh-CN" altLang="en-US" dirty="0" smtClean="0"/>
              <a:t>方法。然后再超级大的数据集</a:t>
            </a:r>
            <a:r>
              <a:rPr lang="en-US" altLang="zh-CN" dirty="0" smtClean="0"/>
              <a:t>Twitter7</a:t>
            </a:r>
            <a:r>
              <a:rPr lang="zh-CN" altLang="en-US" dirty="0" smtClean="0"/>
              <a:t>上评估</a:t>
            </a:r>
            <a:r>
              <a:rPr lang="en-US" altLang="zh-CN" dirty="0" err="1" smtClean="0"/>
              <a:t>DistR</a:t>
            </a:r>
            <a:r>
              <a:rPr lang="zh-CN" altLang="en-US" dirty="0" smtClean="0"/>
              <a:t>方法。</a:t>
            </a:r>
            <a:endParaRPr lang="en-US" altLang="zh-CN" dirty="0" smtClean="0"/>
          </a:p>
          <a:p>
            <a:r>
              <a:rPr lang="en-US" altLang="zh-CN" dirty="0" smtClean="0"/>
              <a:t>Table1</a:t>
            </a:r>
            <a:r>
              <a:rPr lang="zh-CN" altLang="en-US" dirty="0" smtClean="0"/>
              <a:t>显示的是四个确定的数据集，我们使用正态分布</a:t>
            </a:r>
            <a:r>
              <a:rPr lang="en-US" altLang="zh-CN" dirty="0" smtClean="0"/>
              <a:t>N(μ</a:t>
            </a:r>
            <a:r>
              <a:rPr lang="zh-CN" altLang="en-US" dirty="0" smtClean="0"/>
              <a:t>，</a:t>
            </a:r>
            <a:r>
              <a:rPr lang="el-GR" altLang="zh-CN" dirty="0" smtClean="0"/>
              <a:t>σ </a:t>
            </a:r>
            <a:r>
              <a:rPr lang="en-US" altLang="zh-CN" dirty="0" smtClean="0"/>
              <a:t>)</a:t>
            </a:r>
            <a:r>
              <a:rPr lang="zh-CN" altLang="en-US" dirty="0" smtClean="0"/>
              <a:t>来生成每条边的概率。</a:t>
            </a:r>
            <a:endParaRPr lang="en-US" altLang="zh-CN" dirty="0" smtClean="0"/>
          </a:p>
          <a:p>
            <a:r>
              <a:rPr lang="en-US" altLang="zh-CN" dirty="0" smtClean="0"/>
              <a:t>Table2</a:t>
            </a:r>
            <a:r>
              <a:rPr lang="zh-CN" altLang="en-US" dirty="0" smtClean="0"/>
              <a:t>是合成的图，</a:t>
            </a:r>
            <a:r>
              <a:rPr lang="en-US" altLang="zh-CN" dirty="0" smtClean="0"/>
              <a:t>F</a:t>
            </a:r>
            <a:r>
              <a:rPr lang="zh-CN" altLang="en-US" dirty="0" smtClean="0"/>
              <a:t>表示图分为几个区也就是几个服务器。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这里计算的是与真实数据的相对误差相对误差。当抽样次数越多的时候，三种算法的相对误差都越来越小。当抽样次数达到</a:t>
            </a:r>
            <a:r>
              <a:rPr lang="en-US" altLang="zh-CN" dirty="0" smtClean="0"/>
              <a:t>1500</a:t>
            </a:r>
            <a:r>
              <a:rPr lang="zh-CN" altLang="en-US" dirty="0" smtClean="0"/>
              <a:t>次的时候，</a:t>
            </a:r>
            <a:r>
              <a:rPr lang="en-US" altLang="zh-CN" dirty="0" err="1" smtClean="0"/>
              <a:t>DistR</a:t>
            </a:r>
            <a:r>
              <a:rPr lang="zh-CN" altLang="en-US" dirty="0" smtClean="0"/>
              <a:t>在第一个数据集的产生的相对误差为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了。所以提出的算法不仅比前两种算法效率高，准确性也高。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这里计算的是与真实数据的相对误差相对误差。当抽样次数越多的时候，三种算法的相对误差都越来越小。当抽样次数达到</a:t>
            </a:r>
            <a:r>
              <a:rPr lang="en-US" altLang="zh-CN" dirty="0" smtClean="0"/>
              <a:t>1500</a:t>
            </a:r>
            <a:r>
              <a:rPr lang="zh-CN" altLang="en-US" dirty="0" smtClean="0"/>
              <a:t>次的时候，</a:t>
            </a:r>
            <a:r>
              <a:rPr lang="en-US" altLang="zh-CN" dirty="0" err="1" smtClean="0"/>
              <a:t>DistR</a:t>
            </a:r>
            <a:r>
              <a:rPr lang="zh-CN" altLang="en-US" dirty="0" smtClean="0"/>
              <a:t>在第一个数据集的产生的相对误差为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了。所以提出的算法不仅比前两种算法效率高，准确性也高。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这里计算的是与真实数据的相对误差相对误差。当抽样次数越多的时候，三种算法的相对误差都越来越小。当抽样次数达到</a:t>
            </a:r>
            <a:r>
              <a:rPr lang="en-US" altLang="zh-CN" dirty="0" smtClean="0"/>
              <a:t>1500</a:t>
            </a:r>
            <a:r>
              <a:rPr lang="zh-CN" altLang="en-US" dirty="0" smtClean="0"/>
              <a:t>次的时候，</a:t>
            </a:r>
            <a:r>
              <a:rPr lang="en-US" altLang="zh-CN" dirty="0" err="1" smtClean="0"/>
              <a:t>DistR</a:t>
            </a:r>
            <a:r>
              <a:rPr lang="zh-CN" altLang="en-US" dirty="0" smtClean="0"/>
              <a:t>在第一个数据集的产生的相对误差为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了。所以提出的算法不仅比前两种算法效率高，准确性也高。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这里计算的是与真实数据的相对误差相对误差。当抽样次数越多的时候，三种算法的相对误差都越来越小。当抽样次数达到</a:t>
            </a:r>
            <a:r>
              <a:rPr lang="en-US" altLang="zh-CN" dirty="0" smtClean="0"/>
              <a:t>1500</a:t>
            </a:r>
            <a:r>
              <a:rPr lang="zh-CN" altLang="en-US" dirty="0" smtClean="0"/>
              <a:t>次的时候，</a:t>
            </a:r>
            <a:r>
              <a:rPr lang="en-US" altLang="zh-CN" dirty="0" err="1" smtClean="0"/>
              <a:t>DistR</a:t>
            </a:r>
            <a:r>
              <a:rPr lang="zh-CN" altLang="en-US" dirty="0" smtClean="0"/>
              <a:t>在第一个数据集的产生的相对误差为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了。所以提出的算法不仅比前两种算法效率高，准确性也高。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在分布式图缩减步骤中，我们找到原始图的所有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串并联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图，其可达性概率可以在多项式时间内计算，计算它们并相应地减少图。完成此步骤后，只剩下一个小图表。在分布式合并步骤中，我们将问题转换为关系连接过程，并提供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#P-complete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可达性查询的近似答案。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在分布式图缩减步骤中，我们找到原始图的所有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串并联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图，其可达性概率可以在多项式时间内计算，计算它们并相应地减少图。完成此步骤后，只剩下一个小图表。在分布式合并步骤中，我们将问题转换为关系连接过程，并提供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#P-complete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可达性查询的近似答案。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245225"/>
            <a:ext cx="2845541" cy="4762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7918AE04-E727-45D3-8B2D-1D007F1BDE7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245225"/>
            <a:ext cx="3861805" cy="476250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245225"/>
            <a:ext cx="2845541" cy="476250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jpeg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6215"/>
            <a:ext cx="12195175" cy="68597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488" y="963378"/>
            <a:ext cx="12192000" cy="2479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Efficient Reachability Query Evaluation in Large</a:t>
            </a:r>
            <a:endParaRPr lang="en-US" altLang="zh-CN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Spatiotemporal Contact Datasets</a:t>
            </a:r>
            <a:endParaRPr lang="en-US" altLang="zh-CN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80111" y="3584824"/>
            <a:ext cx="18961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From VLDB 2012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4327525"/>
            <a:ext cx="11202670" cy="1737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325262" y="432128"/>
            <a:ext cx="3232457" cy="82516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i="1" dirty="0" smtClean="0">
                <a:solidFill>
                  <a:srgbClr val="323F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OUTLINE</a:t>
            </a:r>
            <a:endParaRPr lang="en-US" altLang="zh-CN" sz="4400" b="1" i="1" dirty="0" smtClean="0">
              <a:solidFill>
                <a:srgbClr val="323F4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grpSp>
        <p:nvGrpSpPr>
          <p:cNvPr id="41" name="Group 31"/>
          <p:cNvGrpSpPr/>
          <p:nvPr/>
        </p:nvGrpSpPr>
        <p:grpSpPr bwMode="auto">
          <a:xfrm>
            <a:off x="3721323" y="1650453"/>
            <a:ext cx="5334000" cy="742950"/>
            <a:chOff x="1152" y="1440"/>
            <a:chExt cx="3360" cy="468"/>
          </a:xfrm>
        </p:grpSpPr>
        <p:sp>
          <p:nvSpPr>
            <p:cNvPr id="42" name="AutoShape 32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43" name="Group 33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46" name="Oval 34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Oval 35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8" name="Oval 36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44" name="Text Box 37"/>
            <p:cNvSpPr txBox="1">
              <a:spLocks noChangeArrowheads="1"/>
            </p:cNvSpPr>
            <p:nvPr/>
          </p:nvSpPr>
          <p:spPr bwMode="gray">
            <a:xfrm>
              <a:off x="1721" y="1550"/>
              <a:ext cx="1414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 smtClean="0">
                  <a:latin typeface="Century Schoolbook" panose="02040604050505020304" pitchFamily="18" charset="0"/>
                </a:rPr>
                <a:t>Introduction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Text Box 38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1.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Group 39"/>
          <p:cNvGrpSpPr/>
          <p:nvPr/>
        </p:nvGrpSpPr>
        <p:grpSpPr bwMode="auto">
          <a:xfrm>
            <a:off x="3721323" y="2564853"/>
            <a:ext cx="5334000" cy="742950"/>
            <a:chOff x="1152" y="1440"/>
            <a:chExt cx="3360" cy="468"/>
          </a:xfrm>
        </p:grpSpPr>
        <p:sp>
          <p:nvSpPr>
            <p:cNvPr id="50" name="AutoShape 40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1" name="Group 41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54" name="Oval 42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Oval 43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6" name="Oval 44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52" name="Text Box 45"/>
            <p:cNvSpPr txBox="1">
              <a:spLocks noChangeArrowheads="1"/>
            </p:cNvSpPr>
            <p:nvPr/>
          </p:nvSpPr>
          <p:spPr bwMode="gray">
            <a:xfrm>
              <a:off x="1721" y="1550"/>
              <a:ext cx="1536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Our Approach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Text Box 46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2.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7" name="Group 47"/>
          <p:cNvGrpSpPr/>
          <p:nvPr/>
        </p:nvGrpSpPr>
        <p:grpSpPr bwMode="auto">
          <a:xfrm>
            <a:off x="3721323" y="3479253"/>
            <a:ext cx="5334000" cy="742950"/>
            <a:chOff x="1152" y="1440"/>
            <a:chExt cx="3360" cy="468"/>
          </a:xfrm>
        </p:grpSpPr>
        <p:sp>
          <p:nvSpPr>
            <p:cNvPr id="58" name="AutoShape 48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accent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9" name="Group 49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62" name="Oval 50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3" name="Oval 51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4" name="Oval 52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0" name="Text Box 53"/>
            <p:cNvSpPr txBox="1">
              <a:spLocks noChangeArrowheads="1"/>
            </p:cNvSpPr>
            <p:nvPr/>
          </p:nvSpPr>
          <p:spPr bwMode="gray">
            <a:xfrm>
              <a:off x="1721" y="1550"/>
              <a:ext cx="1392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Experiments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Text Box 54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3.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5" name="Group 55"/>
          <p:cNvGrpSpPr/>
          <p:nvPr/>
        </p:nvGrpSpPr>
        <p:grpSpPr bwMode="auto">
          <a:xfrm>
            <a:off x="3721323" y="4393653"/>
            <a:ext cx="5334000" cy="742950"/>
            <a:chOff x="1152" y="1440"/>
            <a:chExt cx="3360" cy="468"/>
          </a:xfrm>
        </p:grpSpPr>
        <p:sp>
          <p:nvSpPr>
            <p:cNvPr id="66" name="AutoShape 56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fol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67" name="Group 57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Oval 59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2" name="Oval 60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8" name="Text Box 61"/>
            <p:cNvSpPr txBox="1">
              <a:spLocks noChangeArrowheads="1"/>
            </p:cNvSpPr>
            <p:nvPr/>
          </p:nvSpPr>
          <p:spPr bwMode="gray">
            <a:xfrm>
              <a:off x="1721" y="1550"/>
              <a:ext cx="1235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Conclusion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4.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6450" y="1537335"/>
            <a:ext cx="5788660" cy="3428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62725" y="920750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-176104" y="87373"/>
            <a:ext cx="312674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 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6280" y="1182370"/>
            <a:ext cx="473075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ReachGrid 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 (expanding)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  <a:p>
            <a:r>
              <a:rPr lang="en-US" altLang="zh-CN" sz="4000" b="1">
                <a:solidFill>
                  <a:srgbClr val="0070C0"/>
                </a:solidFill>
                <a:sym typeface="+mn-ea"/>
              </a:rPr>
              <a:t> 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 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for Small number of queries</a:t>
            </a:r>
            <a:endParaRPr lang="en-US" altLang="zh-CN" sz="2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      space cost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4525" y="3696970"/>
            <a:ext cx="469201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  Multiple queries   </a:t>
            </a:r>
            <a:endParaRPr lang="en-US" altLang="zh-CN" sz="2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algn="l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    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 time cost 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920" y="2273300"/>
            <a:ext cx="6200140" cy="27863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610" y="602615"/>
            <a:ext cx="6679565" cy="4904740"/>
          </a:xfrm>
          <a:prstGeom prst="rect">
            <a:avLst/>
          </a:prstGeom>
        </p:spPr>
      </p:pic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4884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920" y="671195"/>
            <a:ext cx="47307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ReachGrid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0820" y="1509395"/>
            <a:ext cx="6324600" cy="2777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1509395"/>
            <a:ext cx="1152525" cy="1914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17745" y="87630"/>
            <a:ext cx="473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sym typeface="+mn-ea"/>
              </a:rPr>
              <a:t>T ={t0,t1,t2,t3.....,tn}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7745" y="732790"/>
            <a:ext cx="473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sym typeface="+mn-ea"/>
              </a:rPr>
              <a:t>T</a:t>
            </a:r>
            <a:r>
              <a:rPr lang="en-US" altLang="zh-CN" sz="3600" b="1" i="1" baseline="-25000">
                <a:solidFill>
                  <a:srgbClr val="FF0000"/>
                </a:solidFill>
                <a:sym typeface="+mn-ea"/>
              </a:rPr>
              <a:t>i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 ={t0,t1,t2}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25" y="5193030"/>
            <a:ext cx="3228340" cy="104775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5408295" y="5010150"/>
            <a:ext cx="720090" cy="720090"/>
          </a:xfrm>
          <a:prstGeom prst="ellipse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350010" y="1633855"/>
            <a:ext cx="216535" cy="215900"/>
          </a:xfrm>
          <a:prstGeom prst="ellipse">
            <a:avLst/>
          </a:prstGeom>
          <a:gradFill>
            <a:gsLst>
              <a:gs pos="3200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23595" y="2062480"/>
            <a:ext cx="216535" cy="215900"/>
          </a:xfrm>
          <a:prstGeom prst="ellipse">
            <a:avLst/>
          </a:prstGeom>
          <a:gradFill>
            <a:gsLst>
              <a:gs pos="3600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04825" y="3379470"/>
            <a:ext cx="216535" cy="215900"/>
          </a:xfrm>
          <a:prstGeom prst="ellipse">
            <a:avLst/>
          </a:prstGeom>
          <a:gradFill>
            <a:gsLst>
              <a:gs pos="4600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503045" y="3990340"/>
            <a:ext cx="216535" cy="215900"/>
          </a:xfrm>
          <a:prstGeom prst="ellipse">
            <a:avLst/>
          </a:prstGeom>
          <a:gradFill>
            <a:gsLst>
              <a:gs pos="5100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20" idx="3"/>
            <a:endCxn id="21" idx="7"/>
          </p:cNvCxnSpPr>
          <p:nvPr/>
        </p:nvCxnSpPr>
        <p:spPr>
          <a:xfrm flipH="1">
            <a:off x="1008380" y="1818005"/>
            <a:ext cx="373380" cy="27622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72745" y="2729230"/>
            <a:ext cx="288290" cy="288290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04545" y="3099435"/>
            <a:ext cx="396240" cy="13652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37870" y="3522345"/>
            <a:ext cx="283210" cy="81280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350010" y="2278380"/>
            <a:ext cx="360045" cy="7175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412240" y="1843405"/>
            <a:ext cx="432435" cy="21907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20" y="1324610"/>
            <a:ext cx="6106795" cy="3616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28385" y="4286885"/>
            <a:ext cx="1502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sym typeface="+mn-ea"/>
              </a:rPr>
              <a:t>scale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513580" y="4365625"/>
            <a:ext cx="215900" cy="2876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心形 12"/>
          <p:cNvSpPr/>
          <p:nvPr/>
        </p:nvSpPr>
        <p:spPr>
          <a:xfrm>
            <a:off x="5305425" y="4653280"/>
            <a:ext cx="288290" cy="28829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笑脸 13"/>
          <p:cNvSpPr/>
          <p:nvPr/>
        </p:nvSpPr>
        <p:spPr>
          <a:xfrm>
            <a:off x="4513580" y="4941570"/>
            <a:ext cx="360045" cy="36004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12/30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9893 -0.06703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-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17756 0.021019 " pathEditMode="relative" ptsTypes="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1653 0.072500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29524 -0.115463 " pathEditMode="relative" ptsTypes="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294 -0.108981 L -0.042385 -0.061667 " pathEditMode="relative" rAng="0" ptsTypes="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" y="2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3 -0.066944 L 0.004009 -0.004074 " pathEditMode="relative" rAng="0" ptsTypes="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696 0.068426 L 0.025098 0.030463 " pathEditMode="relative" rAng="0" ptsTypes="">
                                      <p:cBhvr>
                                        <p:cTn id="3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" y="-3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59 0.013056 L 0.029159 0.082500 " pathEditMode="relative" rAng="0" ptsTypes="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218 -0.066944 L 0.016558 -0.145556 " pathEditMode="relative" rAng="0" ptsTypes="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-6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89 -0.056481 L 0.074824 0.143056 " pathEditMode="relative" rAng="0" ptsTypes="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14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07 0.072037 L 0.040927 0.009074 " pathEditMode="relative" ptsTypes="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62 0.030556 L 0.030982 -0.011481 " pathEditMode="relative" ptsTypes="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2" grpId="0" bldLvl="0" animBg="1"/>
      <p:bldP spid="22" grpId="0" bldLvl="0" animBg="1"/>
      <p:bldP spid="21" grpId="0" bldLvl="0" animBg="1"/>
      <p:bldP spid="23" grpId="0" bldLvl="0" animBg="1"/>
      <p:bldP spid="20" grpId="0" bldLvl="0" animBg="1"/>
      <p:bldP spid="23" grpId="1" bldLvl="0" animBg="1"/>
      <p:bldP spid="22" grpId="1" bldLvl="0" animBg="1"/>
      <p:bldP spid="21" grpId="1" bldLvl="0" animBg="1"/>
      <p:bldP spid="20" grpId="1" bldLvl="0" animBg="1"/>
      <p:bldP spid="23" grpId="2" bldLvl="0" animBg="1"/>
      <p:bldP spid="22" grpId="2" bldLvl="0" animBg="1"/>
      <p:bldP spid="20" grpId="2" bldLvl="0" animBg="1"/>
      <p:bldP spid="21" grpId="2" bldLvl="0" animBg="1"/>
      <p:bldP spid="5" grpId="0"/>
      <p:bldP spid="11" grpId="0" animBg="1"/>
      <p:bldP spid="14" grpId="0" animBg="1"/>
      <p:bldP spid="13" grpId="0" animBg="1"/>
      <p:bldP spid="14" grpId="1" animBg="1"/>
      <p:bldP spid="11" grpId="1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920" y="671195"/>
            <a:ext cx="473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ReachGrid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02920" y="4121150"/>
            <a:ext cx="6388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000" b="1" i="1">
                <a:solidFill>
                  <a:srgbClr val="FF0000"/>
                </a:solidFill>
                <a:sym typeface="+mn-ea"/>
              </a:rPr>
              <a:t>q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2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[t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0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,t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2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]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)</a:t>
            </a:r>
            <a:endParaRPr lang="en-US" altLang="zh-CN" sz="40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185" y="1235710"/>
            <a:ext cx="6200140" cy="278638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585470" y="1177925"/>
            <a:ext cx="13087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(expanding)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161915" y="2777490"/>
            <a:ext cx="6254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 i="1">
                <a:solidFill>
                  <a:srgbClr val="FF0000"/>
                </a:solidFill>
                <a:sym typeface="+mn-ea"/>
              </a:rPr>
              <a:t>d</a:t>
            </a:r>
            <a:r>
              <a:rPr lang="en-US" altLang="zh-CN" sz="4000" b="1" i="1" baseline="-25000">
                <a:solidFill>
                  <a:srgbClr val="FF0000"/>
                </a:solidFill>
                <a:sym typeface="+mn-ea"/>
              </a:rPr>
              <a:t>t</a:t>
            </a:r>
            <a:endParaRPr lang="en-US" altLang="zh-CN" sz="4000" b="1" i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33040" y="4827905"/>
            <a:ext cx="32740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>
                <a:solidFill>
                  <a:srgbClr val="0E647C"/>
                </a:solidFill>
                <a:sym typeface="+mn-ea"/>
              </a:rPr>
              <a:t>Seed{o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}</a:t>
            </a:r>
            <a:endParaRPr lang="en-US" altLang="zh-CN" sz="4000" b="1">
              <a:solidFill>
                <a:srgbClr val="0E647C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51380" y="4766310"/>
            <a:ext cx="70294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0E647C"/>
                </a:solidFill>
                <a:sym typeface="+mn-ea"/>
              </a:rPr>
              <a:t>t</a:t>
            </a:r>
            <a:r>
              <a:rPr lang="en-US" altLang="zh-CN" sz="4400" b="1" baseline="-25000">
                <a:solidFill>
                  <a:srgbClr val="0E647C"/>
                </a:solidFill>
                <a:sym typeface="+mn-ea"/>
              </a:rPr>
              <a:t>0</a:t>
            </a:r>
            <a:endParaRPr lang="en-US" altLang="zh-CN" sz="4400" b="1" baseline="-25000">
              <a:solidFill>
                <a:srgbClr val="0E647C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151380" y="4756150"/>
            <a:ext cx="70294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0E647C"/>
                </a:solidFill>
                <a:sym typeface="+mn-ea"/>
              </a:rPr>
              <a:t>t</a:t>
            </a:r>
            <a:r>
              <a:rPr lang="en-US" altLang="zh-CN" sz="4400" b="1" baseline="-25000">
                <a:solidFill>
                  <a:srgbClr val="0E647C"/>
                </a:solidFill>
                <a:sym typeface="+mn-ea"/>
              </a:rPr>
              <a:t>1</a:t>
            </a:r>
            <a:endParaRPr lang="en-US" altLang="zh-CN" sz="4400" b="1" baseline="-25000">
              <a:solidFill>
                <a:srgbClr val="0E647C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733675" y="4827905"/>
            <a:ext cx="32740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>
                <a:solidFill>
                  <a:srgbClr val="0E647C"/>
                </a:solidFill>
                <a:sym typeface="+mn-ea"/>
              </a:rPr>
              <a:t>Seed{o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,o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3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}</a:t>
            </a:r>
            <a:endParaRPr lang="en-US" altLang="zh-CN" sz="4000" b="1">
              <a:solidFill>
                <a:srgbClr val="0E647C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151380" y="4756150"/>
            <a:ext cx="70294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0E647C"/>
                </a:solidFill>
                <a:sym typeface="+mn-ea"/>
              </a:rPr>
              <a:t>t</a:t>
            </a:r>
            <a:r>
              <a:rPr lang="en-US" altLang="zh-CN" sz="4400" b="1" baseline="-25000">
                <a:solidFill>
                  <a:srgbClr val="0E647C"/>
                </a:solidFill>
                <a:sym typeface="+mn-ea"/>
              </a:rPr>
              <a:t>2</a:t>
            </a:r>
            <a:endParaRPr lang="en-US" altLang="zh-CN" sz="4400" b="1" baseline="-25000">
              <a:solidFill>
                <a:srgbClr val="0E647C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733675" y="4827905"/>
            <a:ext cx="32740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>
                <a:solidFill>
                  <a:srgbClr val="0E647C"/>
                </a:solidFill>
                <a:sym typeface="+mn-ea"/>
              </a:rPr>
              <a:t>Seed{o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,o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3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,o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2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}</a:t>
            </a:r>
            <a:endParaRPr lang="en-US" altLang="zh-CN" sz="4000" b="1">
              <a:solidFill>
                <a:srgbClr val="0E647C"/>
              </a:solidFill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067300" y="4913630"/>
            <a:ext cx="720090" cy="720090"/>
          </a:xfrm>
          <a:prstGeom prst="ellipse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941830" y="4180205"/>
            <a:ext cx="720090" cy="720090"/>
          </a:xfrm>
          <a:prstGeom prst="ellipse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50" name=" 2050"/>
          <p:cNvSpPr/>
          <p:nvPr/>
        </p:nvSpPr>
        <p:spPr bwMode="auto">
          <a:xfrm>
            <a:off x="4466590" y="4341495"/>
            <a:ext cx="481330" cy="26543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13/30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  <p:bldP spid="49" grpId="0"/>
      <p:bldP spid="51" grpId="0"/>
      <p:bldP spid="52" grpId="0"/>
      <p:bldP spid="53" grpId="0"/>
      <p:bldP spid="51" grpId="1"/>
      <p:bldP spid="49" grpId="1"/>
      <p:bldP spid="52" grpId="1"/>
      <p:bldP spid="54" grpId="0"/>
      <p:bldP spid="55" grpId="0"/>
      <p:bldP spid="53" grpId="1"/>
      <p:bldP spid="56" grpId="0" bldLvl="0" animBg="1"/>
      <p:bldP spid="57" grpId="0" bldLvl="0" animBg="1"/>
      <p:bldP spid="205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3220" y="4623435"/>
            <a:ext cx="7763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Property 1    [Snapshot Symmetry] 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3220" y="5412105"/>
            <a:ext cx="7763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Property 2    [Transitivity]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215" y="1597025"/>
            <a:ext cx="4792345" cy="2838450"/>
          </a:xfrm>
          <a:prstGeom prst="rect">
            <a:avLst/>
          </a:prstGeom>
        </p:spPr>
      </p:pic>
      <p:sp>
        <p:nvSpPr>
          <p:cNvPr id="13" name=" 13"/>
          <p:cNvSpPr/>
          <p:nvPr/>
        </p:nvSpPr>
        <p:spPr>
          <a:xfrm>
            <a:off x="6268085" y="308991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 13"/>
          <p:cNvSpPr/>
          <p:nvPr/>
        </p:nvSpPr>
        <p:spPr>
          <a:xfrm>
            <a:off x="6591300" y="308991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 13"/>
          <p:cNvSpPr/>
          <p:nvPr/>
        </p:nvSpPr>
        <p:spPr>
          <a:xfrm>
            <a:off x="4382135" y="2162175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13"/>
          <p:cNvSpPr/>
          <p:nvPr/>
        </p:nvSpPr>
        <p:spPr>
          <a:xfrm>
            <a:off x="4072255" y="234188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13"/>
          <p:cNvSpPr/>
          <p:nvPr/>
        </p:nvSpPr>
        <p:spPr>
          <a:xfrm>
            <a:off x="5250180" y="262128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 13"/>
          <p:cNvSpPr/>
          <p:nvPr/>
        </p:nvSpPr>
        <p:spPr>
          <a:xfrm>
            <a:off x="5190490" y="296037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 13"/>
          <p:cNvSpPr/>
          <p:nvPr/>
        </p:nvSpPr>
        <p:spPr>
          <a:xfrm>
            <a:off x="4382135" y="2162175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 13"/>
          <p:cNvSpPr/>
          <p:nvPr/>
        </p:nvSpPr>
        <p:spPr>
          <a:xfrm>
            <a:off x="5190490" y="296037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14/30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bldLvl="0" animBg="1"/>
      <p:bldP spid="15" grpId="0" bldLvl="0" animBg="1"/>
      <p:bldP spid="13" grpId="1" animBg="1"/>
      <p:bldP spid="15" grpId="1" animBg="1"/>
      <p:bldP spid="20" grpId="0" bldLvl="0" animBg="1"/>
      <p:bldP spid="20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" y="1781175"/>
            <a:ext cx="4792345" cy="2838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13921"/>
          <a:stretch>
            <a:fillRect/>
          </a:stretch>
        </p:blipFill>
        <p:spPr>
          <a:xfrm>
            <a:off x="5688965" y="1440180"/>
            <a:ext cx="6076315" cy="40087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46440" y="5388610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tx1"/>
                </a:solidFill>
                <a:sym typeface="+mn-ea"/>
              </a:rPr>
              <a:t>TEN  C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6565" y="5388610"/>
            <a:ext cx="6388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000" b="1" i="1">
                <a:solidFill>
                  <a:srgbClr val="FF0000"/>
                </a:solidFill>
                <a:sym typeface="+mn-ea"/>
              </a:rPr>
              <a:t>q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4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[t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0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,t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]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)</a:t>
            </a:r>
            <a:endParaRPr lang="en-US" altLang="zh-CN" sz="40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 2050"/>
          <p:cNvSpPr/>
          <p:nvPr/>
        </p:nvSpPr>
        <p:spPr bwMode="auto">
          <a:xfrm>
            <a:off x="4347210" y="5609590"/>
            <a:ext cx="481330" cy="26543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5598795" y="1380490"/>
            <a:ext cx="0" cy="4890135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79880" y="480377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tx1"/>
                </a:solidFill>
                <a:sym typeface="+mn-ea"/>
              </a:rPr>
              <a:t> C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2" name=" 13"/>
          <p:cNvSpPr/>
          <p:nvPr/>
        </p:nvSpPr>
        <p:spPr>
          <a:xfrm>
            <a:off x="6556375" y="2531745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 13"/>
          <p:cNvSpPr/>
          <p:nvPr/>
        </p:nvSpPr>
        <p:spPr>
          <a:xfrm>
            <a:off x="6217285" y="2761615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 13"/>
          <p:cNvSpPr/>
          <p:nvPr/>
        </p:nvSpPr>
        <p:spPr>
          <a:xfrm>
            <a:off x="7743825" y="313055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13"/>
          <p:cNvSpPr/>
          <p:nvPr/>
        </p:nvSpPr>
        <p:spPr>
          <a:xfrm>
            <a:off x="7893685" y="3540125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5565" y="5944870"/>
            <a:ext cx="15544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  <a:sym typeface="+mn-ea"/>
              </a:rPr>
              <a:t>space cost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15/30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bldLvl="0" animBg="1"/>
      <p:bldP spid="10" grpId="0"/>
      <p:bldP spid="22" grpId="0" bldLvl="0" animBg="1"/>
      <p:bldP spid="12" grpId="0" bldLvl="0" animBg="1"/>
      <p:bldP spid="13" grpId="0" bldLvl="0" animBg="1"/>
      <p:bldP spid="14" grpId="0" bldLvl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13921"/>
          <a:stretch>
            <a:fillRect/>
          </a:stretch>
        </p:blipFill>
        <p:spPr>
          <a:xfrm>
            <a:off x="28575" y="1771015"/>
            <a:ext cx="6076315" cy="40087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7805" y="5647690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tx1"/>
                </a:solidFill>
                <a:sym typeface="+mn-ea"/>
              </a:rPr>
              <a:t>TEN  C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110605" y="1372870"/>
            <a:ext cx="0" cy="4890135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45" y="1859280"/>
            <a:ext cx="5400040" cy="4154805"/>
          </a:xfrm>
          <a:prstGeom prst="rect">
            <a:avLst/>
          </a:prstGeom>
        </p:spPr>
      </p:pic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6110605" y="1372870"/>
            <a:ext cx="0" cy="4890135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465" y="1740535"/>
            <a:ext cx="5934710" cy="3948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740535"/>
            <a:ext cx="5400040" cy="41548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2595" y="2451100"/>
            <a:ext cx="2483485" cy="13912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449945" y="561784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tx1"/>
                </a:solidFill>
                <a:sym typeface="+mn-ea"/>
              </a:rPr>
              <a:t>D</a:t>
            </a:r>
            <a:r>
              <a:rPr lang="en-US" altLang="zh-CN" sz="3600" b="1" i="1" baseline="-25000">
                <a:solidFill>
                  <a:schemeClr val="tx1"/>
                </a:solidFill>
                <a:sym typeface="+mn-ea"/>
              </a:rPr>
              <a:t>N</a:t>
            </a:r>
            <a:r>
              <a:rPr lang="en-US" altLang="zh-CN" sz="3600" b="1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 sz="3200" b="1">
                <a:solidFill>
                  <a:schemeClr val="tx1"/>
                </a:solidFill>
                <a:sym typeface="+mn-ea"/>
              </a:rPr>
              <a:t>reduction)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17/30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6110605" y="1372870"/>
            <a:ext cx="0" cy="4890135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" y="1843405"/>
            <a:ext cx="5934710" cy="39484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743710" y="561784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tx1"/>
                </a:solidFill>
                <a:sym typeface="+mn-ea"/>
              </a:rPr>
              <a:t>D</a:t>
            </a:r>
            <a:r>
              <a:rPr lang="en-US" altLang="zh-CN" sz="3600" b="1" i="1" baseline="-25000">
                <a:solidFill>
                  <a:schemeClr val="tx1"/>
                </a:solidFill>
                <a:sym typeface="+mn-ea"/>
              </a:rPr>
              <a:t>N</a:t>
            </a:r>
            <a:r>
              <a:rPr lang="en-US" altLang="zh-CN" sz="3600" b="1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 sz="3200" b="1">
                <a:solidFill>
                  <a:schemeClr val="tx1"/>
                </a:solidFill>
                <a:sym typeface="+mn-ea"/>
              </a:rPr>
              <a:t>reduction)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465" y="1858010"/>
            <a:ext cx="5829300" cy="3759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47000" y="5521325"/>
            <a:ext cx="303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tx1"/>
                </a:solidFill>
                <a:sym typeface="+mn-ea"/>
              </a:rPr>
              <a:t>D</a:t>
            </a:r>
            <a:r>
              <a:rPr lang="en-US" altLang="zh-CN" sz="3600" b="1" i="1" baseline="-25000">
                <a:solidFill>
                  <a:schemeClr val="tx1"/>
                </a:solidFill>
                <a:sym typeface="+mn-ea"/>
              </a:rPr>
              <a:t>N3</a:t>
            </a:r>
            <a:r>
              <a:rPr lang="en-US" altLang="zh-CN" sz="3600" b="1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 sz="3200" b="1">
                <a:solidFill>
                  <a:schemeClr val="tx1"/>
                </a:solidFill>
                <a:sym typeface="+mn-ea"/>
              </a:rPr>
              <a:t>reduction)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09740" y="1380490"/>
            <a:ext cx="47301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sym typeface="+mn-ea"/>
              </a:rPr>
              <a:t>Long span query  takes Long query time</a:t>
            </a:r>
            <a:r>
              <a:rPr lang="en-US" altLang="zh-CN" sz="2000" b="1">
                <a:solidFill>
                  <a:schemeClr val="tx1"/>
                </a:solidFill>
                <a:sym typeface="+mn-ea"/>
              </a:rPr>
              <a:t> 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5156835" y="1380490"/>
            <a:ext cx="0" cy="4890135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00"/>
            <a:ext cx="4852670" cy="3129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6565" y="5434330"/>
            <a:ext cx="303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tx1"/>
                </a:solidFill>
                <a:sym typeface="+mn-ea"/>
              </a:rPr>
              <a:t>D</a:t>
            </a:r>
            <a:r>
              <a:rPr lang="en-US" altLang="zh-CN" sz="3600" b="1" i="1" baseline="-25000">
                <a:solidFill>
                  <a:schemeClr val="tx1"/>
                </a:solidFill>
                <a:sym typeface="+mn-ea"/>
              </a:rPr>
              <a:t>N3</a:t>
            </a:r>
            <a:r>
              <a:rPr lang="en-US" altLang="zh-CN" sz="3600" b="1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 sz="3200" b="1">
                <a:solidFill>
                  <a:schemeClr val="tx1"/>
                </a:solidFill>
                <a:sym typeface="+mn-ea"/>
              </a:rPr>
              <a:t>reduction)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420" y="1483995"/>
            <a:ext cx="6679565" cy="4904740"/>
          </a:xfrm>
          <a:prstGeom prst="rect">
            <a:avLst/>
          </a:prstGeom>
        </p:spPr>
      </p:pic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" y="113665"/>
            <a:ext cx="4352925" cy="1143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" y="1256665"/>
            <a:ext cx="5410835" cy="2663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05" y="113665"/>
            <a:ext cx="7517765" cy="1422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55" y="4646930"/>
            <a:ext cx="8235315" cy="1841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895" y="3267710"/>
            <a:ext cx="6521450" cy="1163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25" y="1744980"/>
            <a:ext cx="6900545" cy="14084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830" y="4850130"/>
            <a:ext cx="8235315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5610" y="15875"/>
            <a:ext cx="6679565" cy="4904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745" y="1597025"/>
            <a:ext cx="451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query  Processing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1960" y="764540"/>
            <a:ext cx="4824095" cy="4104640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63220" y="2145665"/>
            <a:ext cx="451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Travel (BFS,DFS)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2790825"/>
            <a:ext cx="451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sym typeface="+mn-ea"/>
              </a:rPr>
              <a:t>optimization</a:t>
            </a:r>
            <a:endParaRPr lang="en-US" altLang="zh-CN" sz="36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3370" y="3435985"/>
            <a:ext cx="610616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600" b="1">
                <a:solidFill>
                  <a:srgbClr val="0070C0"/>
                </a:solidFill>
                <a:sym typeface="+mn-ea"/>
              </a:rPr>
              <a:t>①</a:t>
            </a:r>
            <a:r>
              <a:rPr lang="zh-CN" altLang="zh-CN" sz="32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3200" b="1">
                <a:solidFill>
                  <a:srgbClr val="0070C0"/>
                </a:solidFill>
                <a:sym typeface="+mn-ea"/>
              </a:rPr>
              <a:t>we leverage multi-resolution index to traverse </a:t>
            </a:r>
            <a:r>
              <a:rPr lang="en-US" altLang="zh-CN" sz="3200" b="1" i="1">
                <a:solidFill>
                  <a:srgbClr val="0070C0"/>
                </a:solidFill>
                <a:sym typeface="+mn-ea"/>
              </a:rPr>
              <a:t>H</a:t>
            </a:r>
            <a:r>
              <a:rPr lang="en-US" altLang="zh-CN" sz="3200" b="1" i="1" baseline="-2500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sz="32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32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7020" y="4554220"/>
            <a:ext cx="52285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solidFill>
                  <a:srgbClr val="0070C0"/>
                </a:solidFill>
                <a:sym typeface="+mn-ea"/>
              </a:rPr>
              <a:t>② </a:t>
            </a:r>
            <a:r>
              <a:rPr lang="en-US" altLang="zh-CN" sz="3200" b="1">
                <a:solidFill>
                  <a:srgbClr val="0070C0"/>
                </a:solidFill>
                <a:sym typeface="+mn-ea"/>
              </a:rPr>
              <a:t>Simultaneous query in both directions</a:t>
            </a:r>
            <a:endParaRPr lang="en-US" altLang="zh-CN" sz="32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56860" y="4999990"/>
            <a:ext cx="6388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000" b="1" i="1">
                <a:solidFill>
                  <a:srgbClr val="FF0000"/>
                </a:solidFill>
                <a:sym typeface="+mn-ea"/>
              </a:rPr>
              <a:t>q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4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[t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0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,t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3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]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)</a:t>
            </a:r>
            <a:endParaRPr lang="en-US" altLang="zh-CN" sz="40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 13"/>
          <p:cNvSpPr/>
          <p:nvPr/>
        </p:nvSpPr>
        <p:spPr>
          <a:xfrm>
            <a:off x="5957570" y="2736215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 13"/>
          <p:cNvSpPr/>
          <p:nvPr/>
        </p:nvSpPr>
        <p:spPr>
          <a:xfrm>
            <a:off x="9310370" y="1987550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 2050"/>
          <p:cNvSpPr/>
          <p:nvPr/>
        </p:nvSpPr>
        <p:spPr bwMode="auto">
          <a:xfrm>
            <a:off x="9211945" y="5220335"/>
            <a:ext cx="481330" cy="26543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 13"/>
          <p:cNvSpPr/>
          <p:nvPr/>
        </p:nvSpPr>
        <p:spPr>
          <a:xfrm>
            <a:off x="7414260" y="572135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46700" y="5786120"/>
            <a:ext cx="6388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000" b="1" i="1">
                <a:solidFill>
                  <a:srgbClr val="FF0000"/>
                </a:solidFill>
                <a:sym typeface="+mn-ea"/>
              </a:rPr>
              <a:t>q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3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[t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0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,t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3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]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)</a:t>
            </a:r>
            <a:endParaRPr lang="en-US" altLang="zh-CN" sz="40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 13"/>
          <p:cNvSpPr/>
          <p:nvPr/>
        </p:nvSpPr>
        <p:spPr>
          <a:xfrm>
            <a:off x="9310370" y="1987550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 13"/>
          <p:cNvSpPr/>
          <p:nvPr/>
        </p:nvSpPr>
        <p:spPr>
          <a:xfrm>
            <a:off x="8950960" y="2466975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 13"/>
          <p:cNvSpPr/>
          <p:nvPr/>
        </p:nvSpPr>
        <p:spPr>
          <a:xfrm>
            <a:off x="6399530" y="3166745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 13"/>
          <p:cNvSpPr/>
          <p:nvPr/>
        </p:nvSpPr>
        <p:spPr>
          <a:xfrm>
            <a:off x="7065645" y="2372360"/>
            <a:ext cx="934720" cy="94742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 2050"/>
          <p:cNvSpPr/>
          <p:nvPr/>
        </p:nvSpPr>
        <p:spPr bwMode="auto">
          <a:xfrm>
            <a:off x="9135745" y="6006465"/>
            <a:ext cx="481330" cy="26543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15" grpId="0"/>
      <p:bldP spid="16" grpId="0"/>
      <p:bldP spid="17" grpId="0"/>
      <p:bldP spid="18" grpId="0" bldLvl="0" animBg="1"/>
      <p:bldP spid="19" grpId="0" bldLvl="0" animBg="1"/>
      <p:bldP spid="20" grpId="0" bldLvl="0" animBg="1"/>
      <p:bldP spid="21" grpId="0" bldLvl="0" animBg="1"/>
      <p:bldP spid="22" grpId="0"/>
      <p:bldP spid="21" grpId="1" animBg="1"/>
      <p:bldP spid="18" grpId="1" animBg="1"/>
      <p:bldP spid="19" grpId="1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325262" y="432128"/>
            <a:ext cx="3232457" cy="82516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i="1" dirty="0" smtClean="0">
                <a:solidFill>
                  <a:srgbClr val="323F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OUTLINE</a:t>
            </a:r>
            <a:endParaRPr lang="en-US" altLang="zh-CN" sz="4400" b="1" i="1" dirty="0" smtClean="0">
              <a:solidFill>
                <a:srgbClr val="323F4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grpSp>
        <p:nvGrpSpPr>
          <p:cNvPr id="41" name="Group 31"/>
          <p:cNvGrpSpPr/>
          <p:nvPr/>
        </p:nvGrpSpPr>
        <p:grpSpPr bwMode="auto">
          <a:xfrm>
            <a:off x="3721323" y="1650453"/>
            <a:ext cx="5334000" cy="742950"/>
            <a:chOff x="1152" y="1440"/>
            <a:chExt cx="3360" cy="468"/>
          </a:xfrm>
        </p:grpSpPr>
        <p:sp>
          <p:nvSpPr>
            <p:cNvPr id="42" name="AutoShape 32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43" name="Group 33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46" name="Oval 34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Oval 35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8" name="Oval 36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44" name="Text Box 37"/>
            <p:cNvSpPr txBox="1">
              <a:spLocks noChangeArrowheads="1"/>
            </p:cNvSpPr>
            <p:nvPr/>
          </p:nvSpPr>
          <p:spPr bwMode="gray">
            <a:xfrm>
              <a:off x="1721" y="1550"/>
              <a:ext cx="1414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 smtClean="0">
                  <a:latin typeface="Century Schoolbook" panose="02040604050505020304" pitchFamily="18" charset="0"/>
                </a:rPr>
                <a:t>Introduction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Text Box 38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1.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Group 39"/>
          <p:cNvGrpSpPr/>
          <p:nvPr/>
        </p:nvGrpSpPr>
        <p:grpSpPr bwMode="auto">
          <a:xfrm>
            <a:off x="3721323" y="2564853"/>
            <a:ext cx="5334000" cy="742950"/>
            <a:chOff x="1152" y="1440"/>
            <a:chExt cx="3360" cy="468"/>
          </a:xfrm>
        </p:grpSpPr>
        <p:sp>
          <p:nvSpPr>
            <p:cNvPr id="50" name="AutoShape 40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1" name="Group 41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54" name="Oval 42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Oval 43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6" name="Oval 44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52" name="Text Box 45"/>
            <p:cNvSpPr txBox="1">
              <a:spLocks noChangeArrowheads="1"/>
            </p:cNvSpPr>
            <p:nvPr/>
          </p:nvSpPr>
          <p:spPr bwMode="gray">
            <a:xfrm>
              <a:off x="1721" y="1550"/>
              <a:ext cx="1536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Our Approach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Text Box 46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2.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7" name="Group 47"/>
          <p:cNvGrpSpPr/>
          <p:nvPr/>
        </p:nvGrpSpPr>
        <p:grpSpPr bwMode="auto">
          <a:xfrm>
            <a:off x="3721323" y="3479253"/>
            <a:ext cx="5334000" cy="742950"/>
            <a:chOff x="1152" y="1440"/>
            <a:chExt cx="3360" cy="468"/>
          </a:xfrm>
        </p:grpSpPr>
        <p:sp>
          <p:nvSpPr>
            <p:cNvPr id="58" name="AutoShape 48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accent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9" name="Group 49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62" name="Oval 50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3" name="Oval 51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4" name="Oval 52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0" name="Text Box 53"/>
            <p:cNvSpPr txBox="1">
              <a:spLocks noChangeArrowheads="1"/>
            </p:cNvSpPr>
            <p:nvPr/>
          </p:nvSpPr>
          <p:spPr bwMode="gray">
            <a:xfrm>
              <a:off x="1721" y="1550"/>
              <a:ext cx="1392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Experiments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Text Box 54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3.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5" name="Group 55"/>
          <p:cNvGrpSpPr/>
          <p:nvPr/>
        </p:nvGrpSpPr>
        <p:grpSpPr bwMode="auto">
          <a:xfrm>
            <a:off x="3721323" y="4393653"/>
            <a:ext cx="5334000" cy="742950"/>
            <a:chOff x="1152" y="1440"/>
            <a:chExt cx="3360" cy="468"/>
          </a:xfrm>
        </p:grpSpPr>
        <p:sp>
          <p:nvSpPr>
            <p:cNvPr id="66" name="AutoShape 56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fol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67" name="Group 57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Oval 59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2" name="Oval 60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8" name="Text Box 61"/>
            <p:cNvSpPr txBox="1">
              <a:spLocks noChangeArrowheads="1"/>
            </p:cNvSpPr>
            <p:nvPr/>
          </p:nvSpPr>
          <p:spPr bwMode="gray">
            <a:xfrm>
              <a:off x="1721" y="1550"/>
              <a:ext cx="1235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Conclusion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4.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49175" y="30045"/>
            <a:ext cx="291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Experiments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65" y="1122045"/>
            <a:ext cx="10985500" cy="3775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62710" y="5095875"/>
            <a:ext cx="90366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(man)RWP  d</a:t>
            </a:r>
            <a:r>
              <a:rPr lang="en-US" altLang="zh-CN" sz="3600" b="1" i="1" baseline="-25000">
                <a:solidFill>
                  <a:schemeClr val="accent1">
                    <a:lumMod val="75000"/>
                  </a:schemeClr>
                </a:solidFill>
                <a:sym typeface="+mn-ea"/>
              </a:rPr>
              <a:t>T</a:t>
            </a:r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=25m  t=5s  R=300km</a:t>
            </a:r>
            <a:r>
              <a:rPr lang="en-US" altLang="zh-CN" sz="3600" b="1" i="1" baseline="30000">
                <a:solidFill>
                  <a:schemeClr val="accent1">
                    <a:lumMod val="75000"/>
                  </a:schemeClr>
                </a:solidFill>
                <a:sym typeface="+mn-ea"/>
              </a:rPr>
              <a:t>2  </a:t>
            </a:r>
            <a:endParaRPr lang="en-US" altLang="zh-CN" sz="3600" b="1" i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(car)VN  d</a:t>
            </a:r>
            <a:r>
              <a:rPr lang="en-US" altLang="zh-CN" sz="3600" b="1" i="1" baseline="-25000">
                <a:solidFill>
                  <a:schemeClr val="accent1">
                    <a:lumMod val="75000"/>
                  </a:schemeClr>
                </a:solidFill>
                <a:sym typeface="+mn-ea"/>
              </a:rPr>
              <a:t>T</a:t>
            </a:r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=300m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 t=6s   R=100km</a:t>
            </a:r>
            <a:r>
              <a:rPr lang="en-US" altLang="zh-CN" sz="3600" b="1" i="1" baseline="30000">
                <a:solidFill>
                  <a:schemeClr val="accent1">
                    <a:lumMod val="75000"/>
                  </a:schemeClr>
                </a:solidFill>
                <a:sym typeface="+mn-ea"/>
              </a:rPr>
              <a:t>2</a:t>
            </a:r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    </a:t>
            </a:r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v = 2m/s  </a:t>
            </a:r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altLang="zh-CN" sz="3600" b="1" i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201910" y="6492875"/>
            <a:ext cx="93599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23/30</a:t>
            </a:r>
            <a:endParaRPr lang="en-US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19905" y="159585"/>
            <a:ext cx="291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Experiments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670" y="1054100"/>
            <a:ext cx="8839200" cy="43713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01640" y="5530215"/>
            <a:ext cx="1502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sym typeface="+mn-ea"/>
              </a:rPr>
              <a:t>scale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89475" y="279600"/>
            <a:ext cx="291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Experiments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9220" y="1038860"/>
            <a:ext cx="9945370" cy="4780280"/>
          </a:xfrm>
          <a:prstGeom prst="rect">
            <a:avLst/>
          </a:prstGeom>
        </p:spPr>
      </p:pic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24/30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89475" y="279600"/>
            <a:ext cx="291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Experiments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0" y="1024890"/>
            <a:ext cx="10390505" cy="5226050"/>
          </a:xfrm>
          <a:prstGeom prst="rect">
            <a:avLst/>
          </a:prstGeom>
        </p:spPr>
      </p:pic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25/30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89475" y="279600"/>
            <a:ext cx="291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Experiments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0" y="1085215"/>
            <a:ext cx="8961755" cy="5407660"/>
          </a:xfrm>
          <a:prstGeom prst="rect">
            <a:avLst/>
          </a:prstGeom>
        </p:spPr>
      </p:pic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26/30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49505" y="42110"/>
            <a:ext cx="291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Experiments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9035" y="317500"/>
            <a:ext cx="6201410" cy="6175375"/>
          </a:xfrm>
          <a:prstGeom prst="rect">
            <a:avLst/>
          </a:prstGeom>
        </p:spPr>
      </p:pic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27/30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325262" y="432128"/>
            <a:ext cx="3232457" cy="82516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i="1" dirty="0" smtClean="0">
                <a:solidFill>
                  <a:srgbClr val="323F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OUTLINE</a:t>
            </a:r>
            <a:endParaRPr lang="en-US" altLang="zh-CN" sz="4400" b="1" i="1" dirty="0" smtClean="0">
              <a:solidFill>
                <a:srgbClr val="323F4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grpSp>
        <p:nvGrpSpPr>
          <p:cNvPr id="41" name="Group 31"/>
          <p:cNvGrpSpPr/>
          <p:nvPr/>
        </p:nvGrpSpPr>
        <p:grpSpPr bwMode="auto">
          <a:xfrm>
            <a:off x="3721323" y="1650453"/>
            <a:ext cx="5334000" cy="742950"/>
            <a:chOff x="1152" y="1440"/>
            <a:chExt cx="3360" cy="468"/>
          </a:xfrm>
        </p:grpSpPr>
        <p:sp>
          <p:nvSpPr>
            <p:cNvPr id="42" name="AutoShape 32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43" name="Group 33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46" name="Oval 34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Oval 35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8" name="Oval 36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44" name="Text Box 37"/>
            <p:cNvSpPr txBox="1">
              <a:spLocks noChangeArrowheads="1"/>
            </p:cNvSpPr>
            <p:nvPr/>
          </p:nvSpPr>
          <p:spPr bwMode="gray">
            <a:xfrm>
              <a:off x="1721" y="1550"/>
              <a:ext cx="1414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 smtClean="0">
                  <a:latin typeface="Century Schoolbook" panose="02040604050505020304" pitchFamily="18" charset="0"/>
                </a:rPr>
                <a:t>Introduction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Text Box 38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1.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Group 39"/>
          <p:cNvGrpSpPr/>
          <p:nvPr/>
        </p:nvGrpSpPr>
        <p:grpSpPr bwMode="auto">
          <a:xfrm>
            <a:off x="3721323" y="2564853"/>
            <a:ext cx="5334000" cy="742950"/>
            <a:chOff x="1152" y="1440"/>
            <a:chExt cx="3360" cy="468"/>
          </a:xfrm>
        </p:grpSpPr>
        <p:sp>
          <p:nvSpPr>
            <p:cNvPr id="50" name="AutoShape 40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1" name="Group 41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54" name="Oval 42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Oval 43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6" name="Oval 44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52" name="Text Box 45"/>
            <p:cNvSpPr txBox="1">
              <a:spLocks noChangeArrowheads="1"/>
            </p:cNvSpPr>
            <p:nvPr/>
          </p:nvSpPr>
          <p:spPr bwMode="gray">
            <a:xfrm>
              <a:off x="1721" y="1550"/>
              <a:ext cx="1536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Our Approach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Text Box 46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2.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7" name="Group 47"/>
          <p:cNvGrpSpPr/>
          <p:nvPr/>
        </p:nvGrpSpPr>
        <p:grpSpPr bwMode="auto">
          <a:xfrm>
            <a:off x="3721323" y="3479253"/>
            <a:ext cx="5334000" cy="742950"/>
            <a:chOff x="1152" y="1440"/>
            <a:chExt cx="3360" cy="468"/>
          </a:xfrm>
        </p:grpSpPr>
        <p:sp>
          <p:nvSpPr>
            <p:cNvPr id="58" name="AutoShape 48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accent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9" name="Group 49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62" name="Oval 50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3" name="Oval 51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4" name="Oval 52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0" name="Text Box 53"/>
            <p:cNvSpPr txBox="1">
              <a:spLocks noChangeArrowheads="1"/>
            </p:cNvSpPr>
            <p:nvPr/>
          </p:nvSpPr>
          <p:spPr bwMode="gray">
            <a:xfrm>
              <a:off x="1721" y="1550"/>
              <a:ext cx="1392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Experiments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Text Box 54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3.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5" name="Group 55"/>
          <p:cNvGrpSpPr/>
          <p:nvPr/>
        </p:nvGrpSpPr>
        <p:grpSpPr bwMode="auto">
          <a:xfrm>
            <a:off x="3721323" y="4393653"/>
            <a:ext cx="5334000" cy="742950"/>
            <a:chOff x="1152" y="1440"/>
            <a:chExt cx="3360" cy="468"/>
          </a:xfrm>
        </p:grpSpPr>
        <p:sp>
          <p:nvSpPr>
            <p:cNvPr id="66" name="AutoShape 56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fol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67" name="Group 57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Oval 59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2" name="Oval 60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8" name="Text Box 61"/>
            <p:cNvSpPr txBox="1">
              <a:spLocks noChangeArrowheads="1"/>
            </p:cNvSpPr>
            <p:nvPr/>
          </p:nvSpPr>
          <p:spPr bwMode="gray">
            <a:xfrm>
              <a:off x="1721" y="1550"/>
              <a:ext cx="1235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Conclusion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4.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85419" y="428073"/>
            <a:ext cx="2574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Conclusion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990" y="1543685"/>
            <a:ext cx="12101195" cy="35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solidFill>
                  <a:srgbClr val="0070C0"/>
                </a:solidFill>
              </a:rPr>
              <a:t>	</a:t>
            </a:r>
            <a:r>
              <a:rPr lang="zh-CN" altLang="zh-CN" sz="2400" b="1" dirty="0">
                <a:solidFill>
                  <a:schemeClr val="tx1"/>
                </a:solidFill>
              </a:rPr>
              <a:t>①</a:t>
            </a:r>
            <a:r>
              <a:rPr lang="en-US" altLang="zh-CN" sz="2800" b="1" dirty="0">
                <a:solidFill>
                  <a:srgbClr val="FF0000"/>
                </a:solidFill>
              </a:rPr>
              <a:t>First</a:t>
            </a:r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</a:rPr>
              <a:t> introduced and studied the problem of reachability query in disk-resident </a:t>
            </a:r>
            <a:r>
              <a:rPr lang="en-US" altLang="zh-CN" sz="2800" b="1" dirty="0">
                <a:solidFill>
                  <a:srgbClr val="FF0000"/>
                </a:solidFill>
              </a:rPr>
              <a:t>spatiotemporal contact networks</a:t>
            </a:r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altLang="zh-CN" sz="2800" b="1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</a:rPr>
              <a:t>	</a:t>
            </a:r>
            <a:endParaRPr lang="en-US" altLang="zh-CN" sz="2800" b="1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           </a:t>
            </a:r>
            <a:r>
              <a:rPr lang="zh-CN" altLang="zh-CN" sz="2400" b="1" dirty="0">
                <a:solidFill>
                  <a:schemeClr val="tx1"/>
                </a:solidFill>
              </a:rPr>
              <a:t>②</a:t>
            </a: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</a:rPr>
              <a:t>proposed two different indexing approaches </a:t>
            </a:r>
            <a:r>
              <a:rPr lang="en-US" altLang="zh-CN" sz="2800" b="1" dirty="0">
                <a:solidFill>
                  <a:srgbClr val="FF0000"/>
                </a:solidFill>
              </a:rPr>
              <a:t>ReachGrid</a:t>
            </a:r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altLang="zh-CN" sz="2800" b="1" dirty="0">
                <a:solidFill>
                  <a:srgbClr val="FF0000"/>
                </a:solidFill>
              </a:rPr>
              <a:t>ReachGraph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algn="just"/>
            <a:r>
              <a:rPr lang="en-US" altLang="zh-CN" sz="2800" b="1" dirty="0">
                <a:solidFill>
                  <a:srgbClr val="FF0000"/>
                </a:solidFill>
              </a:rPr>
              <a:t>	                                                    </a:t>
            </a:r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Future</a:t>
            </a:r>
            <a:endParaRPr lang="en-US" altLang="zh-CN" sz="3200" b="1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algn="just"/>
            <a:endParaRPr lang="en-US" altLang="zh-CN" sz="2800" b="1" dirty="0">
              <a:solidFill>
                <a:srgbClr val="FF0000"/>
              </a:solidFill>
            </a:endParaRPr>
          </a:p>
          <a:p>
            <a:pPr algn="just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   study on reachability in </a:t>
            </a:r>
            <a:r>
              <a:rPr lang="en-US" altLang="zh-CN" sz="2800" b="1" dirty="0">
                <a:solidFill>
                  <a:srgbClr val="FF0000"/>
                </a:solidFill>
              </a:rPr>
              <a:t>uncertain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 and</a:t>
            </a:r>
            <a:r>
              <a:rPr lang="en-US" altLang="zh-CN" sz="2800" b="1" dirty="0">
                <a:solidFill>
                  <a:srgbClr val="FF0000"/>
                </a:solidFill>
              </a:rPr>
              <a:t> non-immediate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 contact networks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29/30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223520"/>
            <a:ext cx="7134225" cy="1457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90" y="10160"/>
            <a:ext cx="6883400" cy="6837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073910"/>
            <a:ext cx="4981575" cy="47739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21510" y="2829560"/>
            <a:ext cx="83515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</a:rPr>
              <a:t>Thanks for your time!</a:t>
            </a:r>
            <a:endParaRPr lang="en-US" altLang="zh-CN" sz="7200" b="1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325262" y="432128"/>
            <a:ext cx="3232457" cy="82516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i="1" dirty="0" smtClean="0">
                <a:solidFill>
                  <a:srgbClr val="323F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OUTLINE</a:t>
            </a:r>
            <a:endParaRPr lang="en-US" altLang="zh-CN" sz="4400" b="1" i="1" dirty="0" smtClean="0">
              <a:solidFill>
                <a:srgbClr val="323F4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grpSp>
        <p:nvGrpSpPr>
          <p:cNvPr id="41" name="Group 31"/>
          <p:cNvGrpSpPr/>
          <p:nvPr/>
        </p:nvGrpSpPr>
        <p:grpSpPr bwMode="auto">
          <a:xfrm>
            <a:off x="3721323" y="1650453"/>
            <a:ext cx="5334000" cy="742950"/>
            <a:chOff x="1152" y="1440"/>
            <a:chExt cx="3360" cy="468"/>
          </a:xfrm>
        </p:grpSpPr>
        <p:sp>
          <p:nvSpPr>
            <p:cNvPr id="42" name="AutoShape 32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43" name="Group 33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46" name="Oval 34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Oval 35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8" name="Oval 36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44" name="Text Box 37"/>
            <p:cNvSpPr txBox="1">
              <a:spLocks noChangeArrowheads="1"/>
            </p:cNvSpPr>
            <p:nvPr/>
          </p:nvSpPr>
          <p:spPr bwMode="gray">
            <a:xfrm>
              <a:off x="1721" y="1550"/>
              <a:ext cx="1414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 smtClean="0">
                  <a:latin typeface="Century Schoolbook" panose="02040604050505020304" pitchFamily="18" charset="0"/>
                </a:rPr>
                <a:t>Introduction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Text Box 38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1.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Group 39"/>
          <p:cNvGrpSpPr/>
          <p:nvPr/>
        </p:nvGrpSpPr>
        <p:grpSpPr bwMode="auto">
          <a:xfrm>
            <a:off x="3721323" y="2564853"/>
            <a:ext cx="5334000" cy="742950"/>
            <a:chOff x="1152" y="1440"/>
            <a:chExt cx="3360" cy="468"/>
          </a:xfrm>
        </p:grpSpPr>
        <p:sp>
          <p:nvSpPr>
            <p:cNvPr id="50" name="AutoShape 40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1" name="Group 41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54" name="Oval 42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Oval 43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6" name="Oval 44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52" name="Text Box 45"/>
            <p:cNvSpPr txBox="1">
              <a:spLocks noChangeArrowheads="1"/>
            </p:cNvSpPr>
            <p:nvPr/>
          </p:nvSpPr>
          <p:spPr bwMode="gray">
            <a:xfrm>
              <a:off x="1721" y="1550"/>
              <a:ext cx="1315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Our method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Text Box 46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2.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7" name="Group 47"/>
          <p:cNvGrpSpPr/>
          <p:nvPr/>
        </p:nvGrpSpPr>
        <p:grpSpPr bwMode="auto">
          <a:xfrm>
            <a:off x="3721323" y="3479253"/>
            <a:ext cx="5334000" cy="742950"/>
            <a:chOff x="1152" y="1440"/>
            <a:chExt cx="3360" cy="468"/>
          </a:xfrm>
        </p:grpSpPr>
        <p:sp>
          <p:nvSpPr>
            <p:cNvPr id="58" name="AutoShape 48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accent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9" name="Group 49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62" name="Oval 50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3" name="Oval 51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4" name="Oval 52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0" name="Text Box 53"/>
            <p:cNvSpPr txBox="1">
              <a:spLocks noChangeArrowheads="1"/>
            </p:cNvSpPr>
            <p:nvPr/>
          </p:nvSpPr>
          <p:spPr bwMode="gray">
            <a:xfrm>
              <a:off x="1721" y="1550"/>
              <a:ext cx="1392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Experiments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Text Box 54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3.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5" name="Group 55"/>
          <p:cNvGrpSpPr/>
          <p:nvPr/>
        </p:nvGrpSpPr>
        <p:grpSpPr bwMode="auto">
          <a:xfrm>
            <a:off x="3721323" y="4393653"/>
            <a:ext cx="5334000" cy="742950"/>
            <a:chOff x="1152" y="1440"/>
            <a:chExt cx="3360" cy="468"/>
          </a:xfrm>
        </p:grpSpPr>
        <p:sp>
          <p:nvSpPr>
            <p:cNvPr id="66" name="AutoShape 56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fol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67" name="Group 57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Oval 59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2" name="Oval 60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8" name="Text Box 61"/>
            <p:cNvSpPr txBox="1">
              <a:spLocks noChangeArrowheads="1"/>
            </p:cNvSpPr>
            <p:nvPr/>
          </p:nvSpPr>
          <p:spPr bwMode="gray">
            <a:xfrm>
              <a:off x="1721" y="1550"/>
              <a:ext cx="1235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Conclusion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4.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0418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2915" y="125095"/>
            <a:ext cx="206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Background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647065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397" y="-55502"/>
            <a:ext cx="25488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Introduction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8188" t="6138" r="28404" b="20254"/>
          <a:stretch>
            <a:fillRect/>
          </a:stretch>
        </p:blipFill>
        <p:spPr>
          <a:xfrm>
            <a:off x="1489075" y="1341120"/>
            <a:ext cx="2232660" cy="1728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105" y="833120"/>
            <a:ext cx="2387600" cy="1800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115" y="4144010"/>
            <a:ext cx="3206115" cy="20307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660" y="2833370"/>
            <a:ext cx="4294505" cy="3153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35960" y="1671955"/>
            <a:ext cx="216535" cy="215900"/>
          </a:xfrm>
          <a:prstGeom prst="ellipse">
            <a:avLst/>
          </a:prstGeom>
          <a:gradFill>
            <a:gsLst>
              <a:gs pos="3200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709545" y="2100580"/>
            <a:ext cx="216535" cy="215900"/>
          </a:xfrm>
          <a:prstGeom prst="ellipse">
            <a:avLst/>
          </a:prstGeom>
          <a:gradFill>
            <a:gsLst>
              <a:gs pos="3600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390775" y="3417570"/>
            <a:ext cx="216535" cy="215900"/>
          </a:xfrm>
          <a:prstGeom prst="ellipse">
            <a:avLst/>
          </a:prstGeom>
          <a:gradFill>
            <a:gsLst>
              <a:gs pos="4600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388995" y="4028440"/>
            <a:ext cx="216535" cy="215900"/>
          </a:xfrm>
          <a:prstGeom prst="ellipse">
            <a:avLst/>
          </a:prstGeom>
          <a:gradFill>
            <a:gsLst>
              <a:gs pos="5100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20" idx="3"/>
            <a:endCxn id="21" idx="7"/>
          </p:cNvCxnSpPr>
          <p:nvPr/>
        </p:nvCxnSpPr>
        <p:spPr>
          <a:xfrm flipH="1">
            <a:off x="2894330" y="1856105"/>
            <a:ext cx="373380" cy="27622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258695" y="2767330"/>
            <a:ext cx="288290" cy="288290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690495" y="3137535"/>
            <a:ext cx="396240" cy="13652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623820" y="3560445"/>
            <a:ext cx="283210" cy="81280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235960" y="2316480"/>
            <a:ext cx="360045" cy="7175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3298190" y="1881505"/>
            <a:ext cx="432435" cy="21907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0" y="1197610"/>
            <a:ext cx="5787390" cy="3427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915" y="125095"/>
            <a:ext cx="206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Background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647065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397" y="-55502"/>
            <a:ext cx="25488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Introduction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5031740"/>
            <a:ext cx="4567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FF0000"/>
                </a:solidFill>
                <a:sym typeface="+mn-ea"/>
              </a:rPr>
              <a:t> infectious viruses</a:t>
            </a:r>
            <a:endParaRPr lang="en-US" altLang="zh-CN" sz="40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775190" y="3524250"/>
            <a:ext cx="720090" cy="720090"/>
          </a:xfrm>
          <a:prstGeom prst="ellipse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737860" y="1533525"/>
            <a:ext cx="720090" cy="720090"/>
          </a:xfrm>
          <a:prstGeom prst="ellipse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9893 -0.06703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-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17756 0.021019 " pathEditMode="relative" ptsTypes="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1653 0.072500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29524 -0.115463 " pathEditMode="relative" ptsTypes="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294 -0.108981 L -0.042385 -0.061667 " pathEditMode="relative" rAng="0" ptsTypes="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" y="2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3 -0.066944 L 0.004009 -0.004074 " pathEditMode="relative" rAng="0" ptsTypes="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696 0.068426 L 0.025098 0.030463 " pathEditMode="relative" rAng="0" ptsTypes="">
                                      <p:cBhvr>
                                        <p:cTn id="3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" y="-3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59 0.013056 L 0.029159 0.082500 " pathEditMode="relative" rAng="0" ptsTypes="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218 -0.066944 L 0.016558 -0.145556 " pathEditMode="relative" rAng="0" ptsTypes="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-6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89 -0.056481 L 0.074824 0.143056 " pathEditMode="relative" rAng="0" ptsTypes="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14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07 0.072037 L 0.040927 0.009074 " pathEditMode="relative" ptsTypes="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62 0.030556 L 0.030982 -0.011481 " pathEditMode="relative" ptsTypes="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1" grpId="0" bldLvl="0" animBg="1"/>
      <p:bldP spid="23" grpId="0" bldLvl="0" animBg="1"/>
      <p:bldP spid="20" grpId="0" bldLvl="0" animBg="1"/>
      <p:bldP spid="23" grpId="1" bldLvl="0" animBg="1"/>
      <p:bldP spid="22" grpId="1" bldLvl="0" animBg="1"/>
      <p:bldP spid="21" grpId="1" bldLvl="0" animBg="1"/>
      <p:bldP spid="20" grpId="1" bldLvl="0" animBg="1"/>
      <p:bldP spid="23" grpId="2" bldLvl="0" animBg="1"/>
      <p:bldP spid="22" grpId="2" bldLvl="0" animBg="1"/>
      <p:bldP spid="20" grpId="2" bldLvl="0" animBg="1"/>
      <p:bldP spid="21" grpId="2" bldLvl="0" animBg="1"/>
      <p:bldP spid="2" grpId="0"/>
      <p:bldP spid="6" grpId="0" bldLvl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235710"/>
            <a:ext cx="5787390" cy="3427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915" y="125095"/>
            <a:ext cx="206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Definition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647065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397" y="-55502"/>
            <a:ext cx="25488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Introduction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6475" y="1457325"/>
            <a:ext cx="35680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sym typeface="+mn-ea"/>
              </a:rPr>
              <a:t>C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 = ( E , O , c , T , d </a:t>
            </a:r>
            <a:r>
              <a:rPr lang="en-US" altLang="zh-CN" sz="2800" b="1" i="1" baseline="-25000">
                <a:solidFill>
                  <a:srgbClr val="0070C0"/>
                </a:solidFill>
                <a:sym typeface="+mn-ea"/>
              </a:rPr>
              <a:t>T 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)</a:t>
            </a:r>
            <a:r>
              <a:rPr lang="en-US" altLang="zh-CN" sz="2800" b="1" i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2800" b="1" i="1">
              <a:solidFill>
                <a:srgbClr val="0070C0"/>
              </a:solidFill>
              <a:sym typeface="+mn-ea"/>
            </a:endParaRPr>
          </a:p>
          <a:p>
            <a:r>
              <a:rPr lang="en-US" altLang="zh-CN" sz="3200" b="1" i="1">
                <a:solidFill>
                  <a:srgbClr val="0070C0"/>
                </a:solidFill>
                <a:sym typeface="+mn-ea"/>
              </a:rPr>
              <a:t> E:  </a:t>
            </a:r>
            <a:r>
              <a:rPr lang="en-US" altLang="zh-CN" sz="3200" i="1">
                <a:solidFill>
                  <a:schemeClr val="accent1">
                    <a:lumMod val="7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environment</a:t>
            </a:r>
            <a:endParaRPr lang="en-US" altLang="zh-CN" sz="3200" i="1">
              <a:solidFill>
                <a:schemeClr val="tx2"/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 altLang="zh-CN" sz="3200" b="1" i="1">
                <a:solidFill>
                  <a:srgbClr val="0070C0"/>
                </a:solidFill>
                <a:sym typeface="+mn-ea"/>
              </a:rPr>
              <a:t>O:  </a:t>
            </a:r>
            <a:r>
              <a:rPr lang="en-US" altLang="zh-CN" sz="3200" i="1">
                <a:solidFill>
                  <a:schemeClr val="accent1">
                    <a:lumMod val="7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set of objects</a:t>
            </a:r>
            <a:endParaRPr lang="en-US" altLang="zh-CN" sz="3200" b="1" i="1">
              <a:solidFill>
                <a:srgbClr val="0070C0"/>
              </a:solidFill>
              <a:sym typeface="+mn-ea"/>
            </a:endParaRPr>
          </a:p>
          <a:p>
            <a:r>
              <a:rPr lang="en-US" altLang="zh-CN" sz="3200" b="1" i="1">
                <a:solidFill>
                  <a:srgbClr val="0070C0"/>
                </a:solidFill>
                <a:sym typeface="+mn-ea"/>
              </a:rPr>
              <a:t>c:  </a:t>
            </a:r>
            <a:r>
              <a:rPr lang="en-US" altLang="zh-CN" sz="3200" i="1">
                <a:solidFill>
                  <a:schemeClr val="accent1">
                    <a:lumMod val="7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set of contacts</a:t>
            </a:r>
            <a:endParaRPr lang="en-US" altLang="zh-CN" sz="3200" i="1">
              <a:solidFill>
                <a:schemeClr val="accent1">
                  <a:lumMod val="7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 altLang="zh-CN" sz="3200" b="1" i="1">
                <a:solidFill>
                  <a:srgbClr val="0070C0"/>
                </a:solidFill>
                <a:sym typeface="+mn-ea"/>
              </a:rPr>
              <a:t>T:   </a:t>
            </a:r>
            <a:r>
              <a:rPr lang="en-US" altLang="zh-CN" sz="3200" i="1">
                <a:solidFill>
                  <a:schemeClr val="accent1">
                    <a:lumMod val="7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time interval</a:t>
            </a:r>
            <a:endParaRPr lang="en-US" altLang="zh-CN" sz="3200" i="1">
              <a:solidFill>
                <a:schemeClr val="accent1">
                  <a:lumMod val="7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 altLang="zh-CN" sz="3200" b="1">
                <a:solidFill>
                  <a:srgbClr val="0070C0"/>
                </a:solidFill>
                <a:sym typeface="+mn-ea"/>
              </a:rPr>
              <a:t>                d </a:t>
            </a:r>
            <a:r>
              <a:rPr lang="en-US" altLang="zh-CN" sz="3200" b="1" i="1" baseline="-25000">
                <a:solidFill>
                  <a:srgbClr val="0070C0"/>
                </a:solidFill>
                <a:sym typeface="+mn-ea"/>
              </a:rPr>
              <a:t>T</a:t>
            </a:r>
            <a:r>
              <a:rPr lang="en-US" altLang="zh-CN" sz="2000" b="1" i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2000" b="1" i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6/30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235710"/>
            <a:ext cx="5787390" cy="3427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915" y="125095"/>
            <a:ext cx="206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Definition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647065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397" y="-55502"/>
            <a:ext cx="25488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Introduction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03060" y="877570"/>
            <a:ext cx="3568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sym typeface="+mn-ea"/>
              </a:rPr>
              <a:t>C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 = ( E , O , c , T , d </a:t>
            </a:r>
            <a:r>
              <a:rPr lang="en-US" altLang="zh-CN" sz="2800" b="1" i="1" baseline="-25000">
                <a:solidFill>
                  <a:srgbClr val="0070C0"/>
                </a:solidFill>
                <a:sym typeface="+mn-ea"/>
              </a:rPr>
              <a:t>T 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)</a:t>
            </a:r>
            <a:r>
              <a:rPr lang="en-US" altLang="zh-CN" sz="2800" b="1" i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2000" b="1" i="1">
              <a:solidFill>
                <a:srgbClr val="0070C0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605" y="1590675"/>
            <a:ext cx="3228340" cy="1047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72605" y="3106420"/>
            <a:ext cx="356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rgbClr val="0070C0"/>
                </a:solidFill>
                <a:sym typeface="+mn-ea"/>
              </a:rPr>
              <a:t>q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( o</a:t>
            </a:r>
            <a:r>
              <a:rPr lang="en-US" altLang="zh-CN" sz="3600" b="1" baseline="-25000">
                <a:solidFill>
                  <a:srgbClr val="0070C0"/>
                </a:solidFill>
                <a:sym typeface="+mn-ea"/>
              </a:rPr>
              <a:t>1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, o</a:t>
            </a:r>
            <a:r>
              <a:rPr lang="en-US" altLang="zh-CN" sz="3600" b="1" baseline="-25000">
                <a:solidFill>
                  <a:srgbClr val="0070C0"/>
                </a:solidFill>
                <a:sym typeface="+mn-ea"/>
              </a:rPr>
              <a:t>4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, [0,1] )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72605" y="4173220"/>
            <a:ext cx="356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rgbClr val="0070C0"/>
                </a:solidFill>
                <a:sym typeface="+mn-ea"/>
              </a:rPr>
              <a:t>q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( o</a:t>
            </a:r>
            <a:r>
              <a:rPr lang="en-US" altLang="zh-CN" sz="3600" b="1" baseline="-25000">
                <a:solidFill>
                  <a:srgbClr val="0070C0"/>
                </a:solidFill>
                <a:sym typeface="+mn-ea"/>
              </a:rPr>
              <a:t>4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, o</a:t>
            </a:r>
            <a:r>
              <a:rPr lang="en-US" altLang="zh-CN" sz="3600" b="1" baseline="-25000">
                <a:solidFill>
                  <a:srgbClr val="0070C0"/>
                </a:solidFill>
                <a:sym typeface="+mn-ea"/>
              </a:rPr>
              <a:t>1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, [0,1] )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12" name="叉"/>
          <p:cNvSpPr/>
          <p:nvPr/>
        </p:nvSpPr>
        <p:spPr bwMode="auto">
          <a:xfrm>
            <a:off x="10201910" y="4323715"/>
            <a:ext cx="325755" cy="344170"/>
          </a:xfrm>
          <a:custGeom>
            <a:avLst/>
            <a:gdLst>
              <a:gd name="T0" fmla="*/ 537882 w 1360"/>
              <a:gd name="T1" fmla="*/ 182096 h 1360"/>
              <a:gd name="T2" fmla="*/ 661147 w 1360"/>
              <a:gd name="T3" fmla="*/ 444313 h 1360"/>
              <a:gd name="T4" fmla="*/ 837640 w 1360"/>
              <a:gd name="T5" fmla="*/ 696819 h 1360"/>
              <a:gd name="T6" fmla="*/ 1004327 w 1360"/>
              <a:gd name="T7" fmla="*/ 598488 h 1360"/>
              <a:gd name="T8" fmla="*/ 1138798 w 1360"/>
              <a:gd name="T9" fmla="*/ 454025 h 1360"/>
              <a:gd name="T10" fmla="*/ 1263463 w 1360"/>
              <a:gd name="T11" fmla="*/ 342340 h 1360"/>
              <a:gd name="T12" fmla="*/ 1375522 w 1360"/>
              <a:gd name="T13" fmla="*/ 263432 h 1360"/>
              <a:gd name="T14" fmla="*/ 1477776 w 1360"/>
              <a:gd name="T15" fmla="*/ 213659 h 1360"/>
              <a:gd name="T16" fmla="*/ 1566022 w 1360"/>
              <a:gd name="T17" fmla="*/ 197877 h 1360"/>
              <a:gd name="T18" fmla="*/ 1647265 w 1360"/>
              <a:gd name="T19" fmla="*/ 213659 h 1360"/>
              <a:gd name="T20" fmla="*/ 1714500 w 1360"/>
              <a:gd name="T21" fmla="*/ 258576 h 1360"/>
              <a:gd name="T22" fmla="*/ 1767728 w 1360"/>
              <a:gd name="T23" fmla="*/ 326558 h 1360"/>
              <a:gd name="T24" fmla="*/ 1641662 w 1360"/>
              <a:gd name="T25" fmla="*/ 433388 h 1360"/>
              <a:gd name="T26" fmla="*/ 1402136 w 1360"/>
              <a:gd name="T27" fmla="*/ 610627 h 1360"/>
              <a:gd name="T28" fmla="*/ 1144401 w 1360"/>
              <a:gd name="T29" fmla="*/ 859491 h 1360"/>
              <a:gd name="T30" fmla="*/ 1165412 w 1360"/>
              <a:gd name="T31" fmla="*/ 1045229 h 1360"/>
              <a:gd name="T32" fmla="*/ 1290077 w 1360"/>
              <a:gd name="T33" fmla="*/ 1156914 h 1360"/>
              <a:gd name="T34" fmla="*/ 1410540 w 1360"/>
              <a:gd name="T35" fmla="*/ 1245534 h 1360"/>
              <a:gd name="T36" fmla="*/ 1526801 w 1360"/>
              <a:gd name="T37" fmla="*/ 1308660 h 1360"/>
              <a:gd name="T38" fmla="*/ 1638860 w 1360"/>
              <a:gd name="T39" fmla="*/ 1346293 h 1360"/>
              <a:gd name="T40" fmla="*/ 1746717 w 1360"/>
              <a:gd name="T41" fmla="*/ 1357219 h 1360"/>
              <a:gd name="T42" fmla="*/ 1905000 w 1360"/>
              <a:gd name="T43" fmla="*/ 1341438 h 1360"/>
              <a:gd name="T44" fmla="*/ 1861577 w 1360"/>
              <a:gd name="T45" fmla="*/ 1420346 h 1360"/>
              <a:gd name="T46" fmla="*/ 1808349 w 1360"/>
              <a:gd name="T47" fmla="*/ 1508965 h 1360"/>
              <a:gd name="T48" fmla="*/ 1762125 w 1360"/>
              <a:gd name="T49" fmla="*/ 1569664 h 1360"/>
              <a:gd name="T50" fmla="*/ 1673879 w 1360"/>
              <a:gd name="T51" fmla="*/ 1627935 h 1360"/>
              <a:gd name="T52" fmla="*/ 1550614 w 1360"/>
              <a:gd name="T53" fmla="*/ 1638860 h 1360"/>
              <a:gd name="T54" fmla="*/ 1453963 w 1360"/>
              <a:gd name="T55" fmla="*/ 1615795 h 1360"/>
              <a:gd name="T56" fmla="*/ 1346107 w 1360"/>
              <a:gd name="T57" fmla="*/ 1564808 h 1360"/>
              <a:gd name="T58" fmla="*/ 1231246 w 1360"/>
              <a:gd name="T59" fmla="*/ 1485900 h 1360"/>
              <a:gd name="T60" fmla="*/ 1103779 w 1360"/>
              <a:gd name="T61" fmla="*/ 1380285 h 1360"/>
              <a:gd name="T62" fmla="*/ 969309 w 1360"/>
              <a:gd name="T63" fmla="*/ 1245534 h 1360"/>
              <a:gd name="T64" fmla="*/ 795618 w 1360"/>
              <a:gd name="T65" fmla="*/ 1262529 h 1360"/>
              <a:gd name="T66" fmla="*/ 682158 w 1360"/>
              <a:gd name="T67" fmla="*/ 1392424 h 1360"/>
              <a:gd name="T68" fmla="*/ 577103 w 1360"/>
              <a:gd name="T69" fmla="*/ 1496826 h 1360"/>
              <a:gd name="T70" fmla="*/ 480452 w 1360"/>
              <a:gd name="T71" fmla="*/ 1574520 h 1360"/>
              <a:gd name="T72" fmla="*/ 395007 w 1360"/>
              <a:gd name="T73" fmla="*/ 1625507 h 1360"/>
              <a:gd name="T74" fmla="*/ 319368 w 1360"/>
              <a:gd name="T75" fmla="*/ 1648572 h 1360"/>
              <a:gd name="T76" fmla="*/ 277346 w 1360"/>
              <a:gd name="T77" fmla="*/ 1648572 h 1360"/>
              <a:gd name="T78" fmla="*/ 175092 w 1360"/>
              <a:gd name="T79" fmla="*/ 1610939 h 1360"/>
              <a:gd name="T80" fmla="*/ 70037 w 1360"/>
              <a:gd name="T81" fmla="*/ 1516249 h 1360"/>
              <a:gd name="T82" fmla="*/ 23813 w 1360"/>
              <a:gd name="T83" fmla="*/ 1425201 h 1360"/>
              <a:gd name="T84" fmla="*/ 81243 w 1360"/>
              <a:gd name="T85" fmla="*/ 1432485 h 1360"/>
              <a:gd name="T86" fmla="*/ 172290 w 1360"/>
              <a:gd name="T87" fmla="*/ 1417918 h 1360"/>
              <a:gd name="T88" fmla="*/ 271743 w 1360"/>
              <a:gd name="T89" fmla="*/ 1379071 h 1360"/>
              <a:gd name="T90" fmla="*/ 373996 w 1360"/>
              <a:gd name="T91" fmla="*/ 1311088 h 1360"/>
              <a:gd name="T92" fmla="*/ 483254 w 1360"/>
              <a:gd name="T93" fmla="*/ 1215185 h 1360"/>
              <a:gd name="T94" fmla="*/ 593912 w 1360"/>
              <a:gd name="T95" fmla="*/ 1095001 h 1360"/>
              <a:gd name="T96" fmla="*/ 652743 w 1360"/>
              <a:gd name="T97" fmla="*/ 898338 h 1360"/>
              <a:gd name="T98" fmla="*/ 526676 w 1360"/>
              <a:gd name="T99" fmla="*/ 750234 h 1360"/>
              <a:gd name="T100" fmla="*/ 424423 w 1360"/>
              <a:gd name="T101" fmla="*/ 619125 h 1360"/>
              <a:gd name="T102" fmla="*/ 348783 w 1360"/>
              <a:gd name="T103" fmla="*/ 505012 h 1360"/>
              <a:gd name="T104" fmla="*/ 301158 w 1360"/>
              <a:gd name="T105" fmla="*/ 410322 h 1360"/>
              <a:gd name="T106" fmla="*/ 278746 w 1360"/>
              <a:gd name="T107" fmla="*/ 330200 h 1360"/>
              <a:gd name="T108" fmla="*/ 289952 w 1360"/>
              <a:gd name="T109" fmla="*/ 244008 h 1360"/>
              <a:gd name="T110" fmla="*/ 357188 w 1360"/>
              <a:gd name="T111" fmla="*/ 129895 h 1360"/>
              <a:gd name="T112" fmla="*/ 483254 w 1360"/>
              <a:gd name="T113" fmla="*/ 0 h 136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360" h="1360">
                <a:moveTo>
                  <a:pt x="345" y="0"/>
                </a:moveTo>
                <a:lnTo>
                  <a:pt x="363" y="75"/>
                </a:lnTo>
                <a:lnTo>
                  <a:pt x="384" y="150"/>
                </a:lnTo>
                <a:lnTo>
                  <a:pt x="409" y="223"/>
                </a:lnTo>
                <a:lnTo>
                  <a:pt x="439" y="295"/>
                </a:lnTo>
                <a:lnTo>
                  <a:pt x="472" y="366"/>
                </a:lnTo>
                <a:lnTo>
                  <a:pt x="510" y="435"/>
                </a:lnTo>
                <a:lnTo>
                  <a:pt x="552" y="504"/>
                </a:lnTo>
                <a:lnTo>
                  <a:pt x="598" y="574"/>
                </a:lnTo>
                <a:lnTo>
                  <a:pt x="629" y="614"/>
                </a:lnTo>
                <a:lnTo>
                  <a:pt x="685" y="539"/>
                </a:lnTo>
                <a:lnTo>
                  <a:pt x="717" y="493"/>
                </a:lnTo>
                <a:lnTo>
                  <a:pt x="750" y="451"/>
                </a:lnTo>
                <a:lnTo>
                  <a:pt x="783" y="410"/>
                </a:lnTo>
                <a:lnTo>
                  <a:pt x="813" y="374"/>
                </a:lnTo>
                <a:lnTo>
                  <a:pt x="844" y="341"/>
                </a:lnTo>
                <a:lnTo>
                  <a:pt x="873" y="311"/>
                </a:lnTo>
                <a:lnTo>
                  <a:pt x="902" y="282"/>
                </a:lnTo>
                <a:lnTo>
                  <a:pt x="930" y="257"/>
                </a:lnTo>
                <a:lnTo>
                  <a:pt x="957" y="236"/>
                </a:lnTo>
                <a:lnTo>
                  <a:pt x="982" y="217"/>
                </a:lnTo>
                <a:lnTo>
                  <a:pt x="1007" y="199"/>
                </a:lnTo>
                <a:lnTo>
                  <a:pt x="1032" y="186"/>
                </a:lnTo>
                <a:lnTo>
                  <a:pt x="1055" y="176"/>
                </a:lnTo>
                <a:lnTo>
                  <a:pt x="1076" y="169"/>
                </a:lnTo>
                <a:lnTo>
                  <a:pt x="1099" y="165"/>
                </a:lnTo>
                <a:lnTo>
                  <a:pt x="1118" y="163"/>
                </a:lnTo>
                <a:lnTo>
                  <a:pt x="1139" y="165"/>
                </a:lnTo>
                <a:lnTo>
                  <a:pt x="1157" y="169"/>
                </a:lnTo>
                <a:lnTo>
                  <a:pt x="1176" y="176"/>
                </a:lnTo>
                <a:lnTo>
                  <a:pt x="1191" y="184"/>
                </a:lnTo>
                <a:lnTo>
                  <a:pt x="1208" y="198"/>
                </a:lnTo>
                <a:lnTo>
                  <a:pt x="1224" y="213"/>
                </a:lnTo>
                <a:lnTo>
                  <a:pt x="1237" y="230"/>
                </a:lnTo>
                <a:lnTo>
                  <a:pt x="1251" y="249"/>
                </a:lnTo>
                <a:lnTo>
                  <a:pt x="1262" y="269"/>
                </a:lnTo>
                <a:lnTo>
                  <a:pt x="1278" y="292"/>
                </a:lnTo>
                <a:lnTo>
                  <a:pt x="1226" y="320"/>
                </a:lnTo>
                <a:lnTo>
                  <a:pt x="1172" y="357"/>
                </a:lnTo>
                <a:lnTo>
                  <a:pt x="1116" y="399"/>
                </a:lnTo>
                <a:lnTo>
                  <a:pt x="1059" y="447"/>
                </a:lnTo>
                <a:lnTo>
                  <a:pt x="1001" y="503"/>
                </a:lnTo>
                <a:lnTo>
                  <a:pt x="942" y="564"/>
                </a:lnTo>
                <a:lnTo>
                  <a:pt x="880" y="633"/>
                </a:lnTo>
                <a:lnTo>
                  <a:pt x="817" y="708"/>
                </a:lnTo>
                <a:lnTo>
                  <a:pt x="762" y="777"/>
                </a:lnTo>
                <a:lnTo>
                  <a:pt x="802" y="825"/>
                </a:lnTo>
                <a:lnTo>
                  <a:pt x="832" y="861"/>
                </a:lnTo>
                <a:lnTo>
                  <a:pt x="861" y="894"/>
                </a:lnTo>
                <a:lnTo>
                  <a:pt x="892" y="925"/>
                </a:lnTo>
                <a:lnTo>
                  <a:pt x="921" y="953"/>
                </a:lnTo>
                <a:lnTo>
                  <a:pt x="950" y="980"/>
                </a:lnTo>
                <a:lnTo>
                  <a:pt x="978" y="1003"/>
                </a:lnTo>
                <a:lnTo>
                  <a:pt x="1007" y="1026"/>
                </a:lnTo>
                <a:lnTo>
                  <a:pt x="1034" y="1045"/>
                </a:lnTo>
                <a:lnTo>
                  <a:pt x="1063" y="1063"/>
                </a:lnTo>
                <a:lnTo>
                  <a:pt x="1090" y="1078"/>
                </a:lnTo>
                <a:lnTo>
                  <a:pt x="1116" y="1090"/>
                </a:lnTo>
                <a:lnTo>
                  <a:pt x="1143" y="1101"/>
                </a:lnTo>
                <a:lnTo>
                  <a:pt x="1170" y="1109"/>
                </a:lnTo>
                <a:lnTo>
                  <a:pt x="1197" y="1114"/>
                </a:lnTo>
                <a:lnTo>
                  <a:pt x="1222" y="1118"/>
                </a:lnTo>
                <a:lnTo>
                  <a:pt x="1247" y="1118"/>
                </a:lnTo>
                <a:lnTo>
                  <a:pt x="1291" y="1116"/>
                </a:lnTo>
                <a:lnTo>
                  <a:pt x="1333" y="1111"/>
                </a:lnTo>
                <a:lnTo>
                  <a:pt x="1360" y="1105"/>
                </a:lnTo>
                <a:lnTo>
                  <a:pt x="1343" y="1141"/>
                </a:lnTo>
                <a:lnTo>
                  <a:pt x="1329" y="1170"/>
                </a:lnTo>
                <a:lnTo>
                  <a:pt x="1316" y="1197"/>
                </a:lnTo>
                <a:lnTo>
                  <a:pt x="1304" y="1222"/>
                </a:lnTo>
                <a:lnTo>
                  <a:pt x="1291" y="1243"/>
                </a:lnTo>
                <a:lnTo>
                  <a:pt x="1279" y="1262"/>
                </a:lnTo>
                <a:lnTo>
                  <a:pt x="1270" y="1279"/>
                </a:lnTo>
                <a:lnTo>
                  <a:pt x="1258" y="1293"/>
                </a:lnTo>
                <a:lnTo>
                  <a:pt x="1249" y="1304"/>
                </a:lnTo>
                <a:lnTo>
                  <a:pt x="1224" y="1325"/>
                </a:lnTo>
                <a:lnTo>
                  <a:pt x="1195" y="1341"/>
                </a:lnTo>
                <a:lnTo>
                  <a:pt x="1164" y="1348"/>
                </a:lnTo>
                <a:lnTo>
                  <a:pt x="1128" y="1352"/>
                </a:lnTo>
                <a:lnTo>
                  <a:pt x="1107" y="1350"/>
                </a:lnTo>
                <a:lnTo>
                  <a:pt x="1084" y="1347"/>
                </a:lnTo>
                <a:lnTo>
                  <a:pt x="1061" y="1341"/>
                </a:lnTo>
                <a:lnTo>
                  <a:pt x="1038" y="1331"/>
                </a:lnTo>
                <a:lnTo>
                  <a:pt x="1013" y="1320"/>
                </a:lnTo>
                <a:lnTo>
                  <a:pt x="988" y="1306"/>
                </a:lnTo>
                <a:lnTo>
                  <a:pt x="961" y="1289"/>
                </a:lnTo>
                <a:lnTo>
                  <a:pt x="934" y="1270"/>
                </a:lnTo>
                <a:lnTo>
                  <a:pt x="907" y="1249"/>
                </a:lnTo>
                <a:lnTo>
                  <a:pt x="879" y="1224"/>
                </a:lnTo>
                <a:lnTo>
                  <a:pt x="850" y="1199"/>
                </a:lnTo>
                <a:lnTo>
                  <a:pt x="819" y="1168"/>
                </a:lnTo>
                <a:lnTo>
                  <a:pt x="788" y="1137"/>
                </a:lnTo>
                <a:lnTo>
                  <a:pt x="758" y="1103"/>
                </a:lnTo>
                <a:lnTo>
                  <a:pt x="725" y="1067"/>
                </a:lnTo>
                <a:lnTo>
                  <a:pt x="692" y="1026"/>
                </a:lnTo>
                <a:lnTo>
                  <a:pt x="629" y="951"/>
                </a:lnTo>
                <a:lnTo>
                  <a:pt x="597" y="997"/>
                </a:lnTo>
                <a:lnTo>
                  <a:pt x="568" y="1040"/>
                </a:lnTo>
                <a:lnTo>
                  <a:pt x="541" y="1078"/>
                </a:lnTo>
                <a:lnTo>
                  <a:pt x="512" y="1114"/>
                </a:lnTo>
                <a:lnTo>
                  <a:pt x="487" y="1147"/>
                </a:lnTo>
                <a:lnTo>
                  <a:pt x="460" y="1180"/>
                </a:lnTo>
                <a:lnTo>
                  <a:pt x="435" y="1207"/>
                </a:lnTo>
                <a:lnTo>
                  <a:pt x="412" y="1233"/>
                </a:lnTo>
                <a:lnTo>
                  <a:pt x="387" y="1256"/>
                </a:lnTo>
                <a:lnTo>
                  <a:pt x="366" y="1279"/>
                </a:lnTo>
                <a:lnTo>
                  <a:pt x="343" y="1297"/>
                </a:lnTo>
                <a:lnTo>
                  <a:pt x="322" y="1314"/>
                </a:lnTo>
                <a:lnTo>
                  <a:pt x="303" y="1327"/>
                </a:lnTo>
                <a:lnTo>
                  <a:pt x="282" y="1339"/>
                </a:lnTo>
                <a:lnTo>
                  <a:pt x="265" y="1348"/>
                </a:lnTo>
                <a:lnTo>
                  <a:pt x="246" y="1354"/>
                </a:lnTo>
                <a:lnTo>
                  <a:pt x="228" y="1358"/>
                </a:lnTo>
                <a:lnTo>
                  <a:pt x="211" y="1360"/>
                </a:lnTo>
                <a:lnTo>
                  <a:pt x="198" y="1358"/>
                </a:lnTo>
                <a:lnTo>
                  <a:pt x="173" y="1352"/>
                </a:lnTo>
                <a:lnTo>
                  <a:pt x="150" y="1343"/>
                </a:lnTo>
                <a:lnTo>
                  <a:pt x="125" y="1327"/>
                </a:lnTo>
                <a:lnTo>
                  <a:pt x="100" y="1306"/>
                </a:lnTo>
                <a:lnTo>
                  <a:pt x="75" y="1279"/>
                </a:lnTo>
                <a:lnTo>
                  <a:pt x="50" y="1249"/>
                </a:lnTo>
                <a:lnTo>
                  <a:pt x="25" y="1212"/>
                </a:lnTo>
                <a:lnTo>
                  <a:pt x="0" y="1170"/>
                </a:lnTo>
                <a:lnTo>
                  <a:pt x="17" y="1174"/>
                </a:lnTo>
                <a:lnTo>
                  <a:pt x="33" y="1178"/>
                </a:lnTo>
                <a:lnTo>
                  <a:pt x="46" y="1180"/>
                </a:lnTo>
                <a:lnTo>
                  <a:pt x="58" y="1180"/>
                </a:lnTo>
                <a:lnTo>
                  <a:pt x="79" y="1178"/>
                </a:lnTo>
                <a:lnTo>
                  <a:pt x="102" y="1174"/>
                </a:lnTo>
                <a:lnTo>
                  <a:pt x="123" y="1168"/>
                </a:lnTo>
                <a:lnTo>
                  <a:pt x="146" y="1161"/>
                </a:lnTo>
                <a:lnTo>
                  <a:pt x="171" y="1149"/>
                </a:lnTo>
                <a:lnTo>
                  <a:pt x="194" y="1136"/>
                </a:lnTo>
                <a:lnTo>
                  <a:pt x="219" y="1118"/>
                </a:lnTo>
                <a:lnTo>
                  <a:pt x="242" y="1101"/>
                </a:lnTo>
                <a:lnTo>
                  <a:pt x="267" y="1080"/>
                </a:lnTo>
                <a:lnTo>
                  <a:pt x="293" y="1055"/>
                </a:lnTo>
                <a:lnTo>
                  <a:pt x="318" y="1030"/>
                </a:lnTo>
                <a:lnTo>
                  <a:pt x="345" y="1001"/>
                </a:lnTo>
                <a:lnTo>
                  <a:pt x="370" y="971"/>
                </a:lnTo>
                <a:lnTo>
                  <a:pt x="397" y="938"/>
                </a:lnTo>
                <a:lnTo>
                  <a:pt x="424" y="902"/>
                </a:lnTo>
                <a:lnTo>
                  <a:pt x="453" y="863"/>
                </a:lnTo>
                <a:lnTo>
                  <a:pt x="504" y="790"/>
                </a:lnTo>
                <a:lnTo>
                  <a:pt x="466" y="740"/>
                </a:lnTo>
                <a:lnTo>
                  <a:pt x="434" y="698"/>
                </a:lnTo>
                <a:lnTo>
                  <a:pt x="405" y="658"/>
                </a:lnTo>
                <a:lnTo>
                  <a:pt x="376" y="618"/>
                </a:lnTo>
                <a:lnTo>
                  <a:pt x="349" y="581"/>
                </a:lnTo>
                <a:lnTo>
                  <a:pt x="326" y="545"/>
                </a:lnTo>
                <a:lnTo>
                  <a:pt x="303" y="510"/>
                </a:lnTo>
                <a:lnTo>
                  <a:pt x="284" y="478"/>
                </a:lnTo>
                <a:lnTo>
                  <a:pt x="267" y="447"/>
                </a:lnTo>
                <a:lnTo>
                  <a:pt x="249" y="416"/>
                </a:lnTo>
                <a:lnTo>
                  <a:pt x="236" y="389"/>
                </a:lnTo>
                <a:lnTo>
                  <a:pt x="224" y="363"/>
                </a:lnTo>
                <a:lnTo>
                  <a:pt x="215" y="338"/>
                </a:lnTo>
                <a:lnTo>
                  <a:pt x="209" y="315"/>
                </a:lnTo>
                <a:lnTo>
                  <a:pt x="203" y="293"/>
                </a:lnTo>
                <a:lnTo>
                  <a:pt x="199" y="272"/>
                </a:lnTo>
                <a:lnTo>
                  <a:pt x="199" y="255"/>
                </a:lnTo>
                <a:lnTo>
                  <a:pt x="201" y="228"/>
                </a:lnTo>
                <a:lnTo>
                  <a:pt x="207" y="201"/>
                </a:lnTo>
                <a:lnTo>
                  <a:pt x="219" y="173"/>
                </a:lnTo>
                <a:lnTo>
                  <a:pt x="236" y="140"/>
                </a:lnTo>
                <a:lnTo>
                  <a:pt x="255" y="107"/>
                </a:lnTo>
                <a:lnTo>
                  <a:pt x="280" y="73"/>
                </a:lnTo>
                <a:lnTo>
                  <a:pt x="311" y="38"/>
                </a:lnTo>
                <a:lnTo>
                  <a:pt x="34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50" name=" 2050"/>
          <p:cNvSpPr/>
          <p:nvPr/>
        </p:nvSpPr>
        <p:spPr bwMode="auto">
          <a:xfrm>
            <a:off x="10124440" y="3296285"/>
            <a:ext cx="481330" cy="26543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2" grpId="0" bldLvl="0" animBg="1"/>
      <p:bldP spid="205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1293495"/>
            <a:ext cx="6106795" cy="36169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915" y="125095"/>
            <a:ext cx="206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Different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647065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397" y="-55502"/>
            <a:ext cx="25488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Introduction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0" y="1045845"/>
            <a:ext cx="4423410" cy="45002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123825" y="5448935"/>
            <a:ext cx="8367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800" b="1">
                <a:solidFill>
                  <a:srgbClr val="0070C0"/>
                </a:solidFill>
                <a:sym typeface="+mn-ea"/>
              </a:rPr>
              <a:t> ①large-scale (disk-resident) historic contact datasets</a:t>
            </a:r>
            <a:endParaRPr lang="zh-CN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23825" y="5970905"/>
            <a:ext cx="10500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800" b="1">
                <a:solidFill>
                  <a:srgbClr val="0070C0"/>
                </a:solidFill>
                <a:sym typeface="+mn-ea"/>
              </a:rPr>
              <a:t> ②</a:t>
            </a:r>
            <a:r>
              <a:rPr altLang="zh-CN" sz="2800" b="1">
                <a:solidFill>
                  <a:srgbClr val="0070C0"/>
                </a:solidFill>
                <a:sym typeface="+mn-ea"/>
              </a:rPr>
              <a:t>The </a:t>
            </a:r>
            <a:r>
              <a:rPr lang="en-US" sz="2800" b="1">
                <a:solidFill>
                  <a:srgbClr val="0070C0"/>
                </a:solidFill>
                <a:sym typeface="+mn-ea"/>
              </a:rPr>
              <a:t>contact</a:t>
            </a:r>
            <a:r>
              <a:rPr altLang="zh-CN" sz="2800" b="1">
                <a:solidFill>
                  <a:srgbClr val="0070C0"/>
                </a:solidFill>
                <a:sym typeface="+mn-ea"/>
              </a:rPr>
              <a:t> between objects changes with time and space</a:t>
            </a:r>
            <a:r>
              <a:rPr lang="zh-CN" altLang="zh-CN" sz="2800" b="1">
                <a:solidFill>
                  <a:srgbClr val="0070C0"/>
                </a:solidFill>
                <a:sym typeface="+mn-ea"/>
              </a:rPr>
              <a:t> </a:t>
            </a:r>
            <a:endParaRPr lang="zh-CN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0067290" y="6492875"/>
            <a:ext cx="1018540" cy="3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9/30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2453</Words>
  <Application>WPS 演示</Application>
  <PresentationFormat>自定义</PresentationFormat>
  <Paragraphs>323</Paragraphs>
  <Slides>30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仿宋_GB2312</vt:lpstr>
      <vt:lpstr>方正兰亭超细黑简体</vt:lpstr>
      <vt:lpstr>Century Schoolbook</vt:lpstr>
      <vt:lpstr>Century Gothic</vt:lpstr>
      <vt:lpstr>Georgia</vt:lpstr>
      <vt:lpstr>Calibri</vt:lpstr>
      <vt:lpstr>微软雅黑</vt:lpstr>
      <vt:lpstr>Arial Unicode MS</vt:lpstr>
      <vt:lpstr>仿宋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</dc:title>
  <dc:creator>第一PPT</dc:creator>
  <cp:keywords>www.1ppt.com</cp:keywords>
  <dc:description>www.1ppt.com</dc:description>
  <cp:lastModifiedBy>TR</cp:lastModifiedBy>
  <cp:revision>401</cp:revision>
  <dcterms:created xsi:type="dcterms:W3CDTF">2016-01-25T08:08:00Z</dcterms:created>
  <dcterms:modified xsi:type="dcterms:W3CDTF">2018-10-31T16:59:31Z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2052-11.1.0.7881</vt:lpwstr>
  </property>
  <property fmtid="{D5CDD505-2E9C-101B-9397-08002B2CF9AE}" pid="3" name="KSORubyTemplateID">
    <vt:lpwstr>2</vt:lpwstr>
  </property>
</Properties>
</file>